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74" r:id="rId3"/>
    <p:sldId id="276" r:id="rId4"/>
    <p:sldId id="307" r:id="rId5"/>
    <p:sldId id="258" r:id="rId6"/>
    <p:sldId id="260" r:id="rId7"/>
    <p:sldId id="261" r:id="rId8"/>
    <p:sldId id="262" r:id="rId9"/>
    <p:sldId id="263" r:id="rId10"/>
    <p:sldId id="313" r:id="rId11"/>
    <p:sldId id="265" r:id="rId12"/>
    <p:sldId id="266" r:id="rId13"/>
    <p:sldId id="272" r:id="rId14"/>
    <p:sldId id="273" r:id="rId15"/>
    <p:sldId id="328" r:id="rId16"/>
    <p:sldId id="315" r:id="rId17"/>
    <p:sldId id="316" r:id="rId18"/>
    <p:sldId id="317" r:id="rId19"/>
    <p:sldId id="318" r:id="rId20"/>
    <p:sldId id="320" r:id="rId21"/>
    <p:sldId id="327" r:id="rId22"/>
    <p:sldId id="279" r:id="rId23"/>
    <p:sldId id="331" r:id="rId24"/>
    <p:sldId id="332" r:id="rId25"/>
    <p:sldId id="333" r:id="rId26"/>
    <p:sldId id="334" r:id="rId27"/>
    <p:sldId id="340" r:id="rId28"/>
    <p:sldId id="335" r:id="rId29"/>
    <p:sldId id="336" r:id="rId30"/>
    <p:sldId id="337" r:id="rId31"/>
    <p:sldId id="338" r:id="rId32"/>
    <p:sldId id="339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52" r:id="rId41"/>
    <p:sldId id="353" r:id="rId42"/>
    <p:sldId id="354" r:id="rId43"/>
    <p:sldId id="355" r:id="rId44"/>
    <p:sldId id="329" r:id="rId45"/>
    <p:sldId id="348" r:id="rId46"/>
    <p:sldId id="349" r:id="rId47"/>
    <p:sldId id="350" r:id="rId48"/>
    <p:sldId id="356" r:id="rId49"/>
    <p:sldId id="326" r:id="rId5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B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76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2F01A-4144-4361-995C-8F8C30646273}" type="datetimeFigureOut">
              <a:rPr lang="nl-NL" smtClean="0"/>
              <a:t>8-8-2022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7BD51-4AD5-4163-BC4D-18E328D39F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10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1EBA-AC86-4632-8267-60DAA6EE8046}" type="datetimeFigureOut">
              <a:rPr lang="nl-NL" smtClean="0"/>
              <a:pPr/>
              <a:t>8-8-2022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2B7B-34A8-4724-86CF-428DD182CB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58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2001 eerste actometer </a:t>
            </a:r>
            <a:r>
              <a:rPr lang="nl-NL" dirty="0" err="1"/>
              <a:t>deckerswald</a:t>
            </a:r>
            <a:endParaRPr lang="nl-NL" dirty="0"/>
          </a:p>
          <a:p>
            <a:r>
              <a:rPr lang="nl-NL" dirty="0"/>
              <a:t>Doel project actometer implementeren dietetiek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710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71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27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 farmacotherapeutisc</a:t>
            </a:r>
            <a:r>
              <a:rPr lang="nl-NL" baseline="0" dirty="0"/>
              <a:t>h kompas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8C901-D594-4834-9161-69DA270ADA62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536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Literatuur IC</a:t>
            </a:r>
          </a:p>
          <a:p>
            <a:r>
              <a:rPr lang="nl-NL" dirty="0"/>
              <a:t>Literatuur </a:t>
            </a:r>
            <a:r>
              <a:rPr lang="nl-NL" dirty="0" err="1"/>
              <a:t>Sensewear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8C901-D594-4834-9161-69DA270ADA62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897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46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750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06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79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98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8" name="Rechthoek 7"/>
          <p:cNvSpPr/>
          <p:nvPr userDrawn="1"/>
        </p:nvSpPr>
        <p:spPr>
          <a:xfrm>
            <a:off x="695333" y="594000"/>
            <a:ext cx="108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8000" y="1003462"/>
            <a:ext cx="9936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27387" y="1650209"/>
            <a:ext cx="9936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695333" y="5292000"/>
            <a:ext cx="108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128001" y="4078255"/>
            <a:ext cx="7128209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7823200" y="6264276"/>
            <a:ext cx="3236384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7823201" y="6264276"/>
            <a:ext cx="345017" cy="295275"/>
          </a:xfrm>
          <a:custGeom>
            <a:avLst/>
            <a:gdLst>
              <a:gd name="T0" fmla="*/ 389 w 407"/>
              <a:gd name="T1" fmla="*/ 424 h 463"/>
              <a:gd name="T2" fmla="*/ 352 w 407"/>
              <a:gd name="T3" fmla="*/ 397 h 463"/>
              <a:gd name="T4" fmla="*/ 248 w 407"/>
              <a:gd name="T5" fmla="*/ 229 h 463"/>
              <a:gd name="T6" fmla="*/ 346 w 407"/>
              <a:gd name="T7" fmla="*/ 108 h 463"/>
              <a:gd name="T8" fmla="*/ 185 w 407"/>
              <a:gd name="T9" fmla="*/ 0 h 463"/>
              <a:gd name="T10" fmla="*/ 8 w 407"/>
              <a:gd name="T11" fmla="*/ 0 h 463"/>
              <a:gd name="T12" fmla="*/ 0 w 407"/>
              <a:gd name="T13" fmla="*/ 11 h 463"/>
              <a:gd name="T14" fmla="*/ 0 w 407"/>
              <a:gd name="T15" fmla="*/ 24 h 463"/>
              <a:gd name="T16" fmla="*/ 17 w 407"/>
              <a:gd name="T17" fmla="*/ 39 h 463"/>
              <a:gd name="T18" fmla="*/ 46 w 407"/>
              <a:gd name="T19" fmla="*/ 47 h 463"/>
              <a:gd name="T20" fmla="*/ 46 w 407"/>
              <a:gd name="T21" fmla="*/ 417 h 463"/>
              <a:gd name="T22" fmla="*/ 17 w 407"/>
              <a:gd name="T23" fmla="*/ 424 h 463"/>
              <a:gd name="T24" fmla="*/ 0 w 407"/>
              <a:gd name="T25" fmla="*/ 440 h 463"/>
              <a:gd name="T26" fmla="*/ 0 w 407"/>
              <a:gd name="T27" fmla="*/ 453 h 463"/>
              <a:gd name="T28" fmla="*/ 8 w 407"/>
              <a:gd name="T29" fmla="*/ 463 h 463"/>
              <a:gd name="T30" fmla="*/ 167 w 407"/>
              <a:gd name="T31" fmla="*/ 463 h 463"/>
              <a:gd name="T32" fmla="*/ 176 w 407"/>
              <a:gd name="T33" fmla="*/ 453 h 463"/>
              <a:gd name="T34" fmla="*/ 176 w 407"/>
              <a:gd name="T35" fmla="*/ 440 h 463"/>
              <a:gd name="T36" fmla="*/ 158 w 407"/>
              <a:gd name="T37" fmla="*/ 424 h 463"/>
              <a:gd name="T38" fmla="*/ 129 w 407"/>
              <a:gd name="T39" fmla="*/ 417 h 463"/>
              <a:gd name="T40" fmla="*/ 129 w 407"/>
              <a:gd name="T41" fmla="*/ 242 h 463"/>
              <a:gd name="T42" fmla="*/ 171 w 407"/>
              <a:gd name="T43" fmla="*/ 242 h 463"/>
              <a:gd name="T44" fmla="*/ 287 w 407"/>
              <a:gd name="T45" fmla="*/ 452 h 463"/>
              <a:gd name="T46" fmla="*/ 309 w 407"/>
              <a:gd name="T47" fmla="*/ 463 h 463"/>
              <a:gd name="T48" fmla="*/ 398 w 407"/>
              <a:gd name="T49" fmla="*/ 463 h 463"/>
              <a:gd name="T50" fmla="*/ 407 w 407"/>
              <a:gd name="T51" fmla="*/ 453 h 463"/>
              <a:gd name="T52" fmla="*/ 407 w 407"/>
              <a:gd name="T53" fmla="*/ 440 h 463"/>
              <a:gd name="T54" fmla="*/ 389 w 407"/>
              <a:gd name="T55" fmla="*/ 424 h 463"/>
              <a:gd name="T56" fmla="*/ 145 w 407"/>
              <a:gd name="T57" fmla="*/ 203 h 463"/>
              <a:gd name="T58" fmla="*/ 130 w 407"/>
              <a:gd name="T59" fmla="*/ 203 h 463"/>
              <a:gd name="T60" fmla="*/ 130 w 407"/>
              <a:gd name="T61" fmla="*/ 43 h 463"/>
              <a:gd name="T62" fmla="*/ 162 w 407"/>
              <a:gd name="T63" fmla="*/ 43 h 463"/>
              <a:gd name="T64" fmla="*/ 257 w 407"/>
              <a:gd name="T65" fmla="*/ 121 h 463"/>
              <a:gd name="T66" fmla="*/ 145 w 407"/>
              <a:gd name="T67" fmla="*/ 20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07" h="463">
                <a:moveTo>
                  <a:pt x="389" y="424"/>
                </a:moveTo>
                <a:cubicBezTo>
                  <a:pt x="371" y="420"/>
                  <a:pt x="367" y="417"/>
                  <a:pt x="352" y="397"/>
                </a:cubicBezTo>
                <a:cubicBezTo>
                  <a:pt x="330" y="367"/>
                  <a:pt x="278" y="292"/>
                  <a:pt x="248" y="229"/>
                </a:cubicBezTo>
                <a:cubicBezTo>
                  <a:pt x="304" y="209"/>
                  <a:pt x="346" y="170"/>
                  <a:pt x="346" y="108"/>
                </a:cubicBezTo>
                <a:cubicBezTo>
                  <a:pt x="346" y="20"/>
                  <a:pt x="261" y="0"/>
                  <a:pt x="185" y="0"/>
                </a:cubicBezTo>
                <a:cubicBezTo>
                  <a:pt x="8" y="0"/>
                  <a:pt x="8" y="0"/>
                  <a:pt x="8" y="0"/>
                </a:cubicBezTo>
                <a:cubicBezTo>
                  <a:pt x="1" y="0"/>
                  <a:pt x="0" y="4"/>
                  <a:pt x="0" y="1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5"/>
                  <a:pt x="4" y="35"/>
                  <a:pt x="17" y="39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17" y="424"/>
                  <a:pt x="17" y="424"/>
                  <a:pt x="17" y="424"/>
                </a:cubicBezTo>
                <a:cubicBezTo>
                  <a:pt x="4" y="428"/>
                  <a:pt x="0" y="429"/>
                  <a:pt x="0" y="440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459"/>
                  <a:pt x="1" y="463"/>
                  <a:pt x="8" y="463"/>
                </a:cubicBezTo>
                <a:cubicBezTo>
                  <a:pt x="167" y="463"/>
                  <a:pt x="167" y="463"/>
                  <a:pt x="167" y="463"/>
                </a:cubicBezTo>
                <a:cubicBezTo>
                  <a:pt x="175" y="463"/>
                  <a:pt x="176" y="459"/>
                  <a:pt x="176" y="453"/>
                </a:cubicBezTo>
                <a:cubicBezTo>
                  <a:pt x="176" y="440"/>
                  <a:pt x="176" y="440"/>
                  <a:pt x="176" y="440"/>
                </a:cubicBezTo>
                <a:cubicBezTo>
                  <a:pt x="176" y="429"/>
                  <a:pt x="172" y="428"/>
                  <a:pt x="158" y="424"/>
                </a:cubicBezTo>
                <a:cubicBezTo>
                  <a:pt x="129" y="417"/>
                  <a:pt x="129" y="417"/>
                  <a:pt x="129" y="417"/>
                </a:cubicBezTo>
                <a:cubicBezTo>
                  <a:pt x="129" y="242"/>
                  <a:pt x="129" y="242"/>
                  <a:pt x="129" y="242"/>
                </a:cubicBezTo>
                <a:cubicBezTo>
                  <a:pt x="171" y="242"/>
                  <a:pt x="171" y="242"/>
                  <a:pt x="171" y="242"/>
                </a:cubicBezTo>
                <a:cubicBezTo>
                  <a:pt x="201" y="311"/>
                  <a:pt x="266" y="424"/>
                  <a:pt x="287" y="452"/>
                </a:cubicBezTo>
                <a:cubicBezTo>
                  <a:pt x="295" y="463"/>
                  <a:pt x="298" y="463"/>
                  <a:pt x="309" y="463"/>
                </a:cubicBezTo>
                <a:cubicBezTo>
                  <a:pt x="398" y="463"/>
                  <a:pt x="398" y="463"/>
                  <a:pt x="398" y="463"/>
                </a:cubicBezTo>
                <a:cubicBezTo>
                  <a:pt x="406" y="463"/>
                  <a:pt x="407" y="459"/>
                  <a:pt x="407" y="453"/>
                </a:cubicBezTo>
                <a:cubicBezTo>
                  <a:pt x="407" y="440"/>
                  <a:pt x="407" y="440"/>
                  <a:pt x="407" y="440"/>
                </a:cubicBezTo>
                <a:cubicBezTo>
                  <a:pt x="407" y="427"/>
                  <a:pt x="400" y="428"/>
                  <a:pt x="389" y="424"/>
                </a:cubicBezTo>
                <a:close/>
                <a:moveTo>
                  <a:pt x="145" y="203"/>
                </a:moveTo>
                <a:cubicBezTo>
                  <a:pt x="130" y="203"/>
                  <a:pt x="130" y="203"/>
                  <a:pt x="130" y="203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62" y="43"/>
                  <a:pt x="162" y="43"/>
                  <a:pt x="162" y="43"/>
                </a:cubicBezTo>
                <a:cubicBezTo>
                  <a:pt x="222" y="43"/>
                  <a:pt x="257" y="66"/>
                  <a:pt x="257" y="121"/>
                </a:cubicBezTo>
                <a:cubicBezTo>
                  <a:pt x="257" y="189"/>
                  <a:pt x="205" y="203"/>
                  <a:pt x="145" y="203"/>
                </a:cubicBezTo>
                <a:close/>
              </a:path>
            </a:pathLst>
          </a:custGeom>
          <a:solidFill>
            <a:srgbClr val="006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8466668" y="6264276"/>
            <a:ext cx="294217" cy="301625"/>
          </a:xfrm>
          <a:custGeom>
            <a:avLst/>
            <a:gdLst>
              <a:gd name="T0" fmla="*/ 331 w 348"/>
              <a:gd name="T1" fmla="*/ 428 h 473"/>
              <a:gd name="T2" fmla="*/ 299 w 348"/>
              <a:gd name="T3" fmla="*/ 418 h 473"/>
              <a:gd name="T4" fmla="*/ 299 w 348"/>
              <a:gd name="T5" fmla="*/ 16 h 473"/>
              <a:gd name="T6" fmla="*/ 284 w 348"/>
              <a:gd name="T7" fmla="*/ 0 h 473"/>
              <a:gd name="T8" fmla="*/ 186 w 348"/>
              <a:gd name="T9" fmla="*/ 0 h 473"/>
              <a:gd name="T10" fmla="*/ 178 w 348"/>
              <a:gd name="T11" fmla="*/ 11 h 473"/>
              <a:gd name="T12" fmla="*/ 178 w 348"/>
              <a:gd name="T13" fmla="*/ 19 h 473"/>
              <a:gd name="T14" fmla="*/ 196 w 348"/>
              <a:gd name="T15" fmla="*/ 36 h 473"/>
              <a:gd name="T16" fmla="*/ 227 w 348"/>
              <a:gd name="T17" fmla="*/ 45 h 473"/>
              <a:gd name="T18" fmla="*/ 227 w 348"/>
              <a:gd name="T19" fmla="*/ 158 h 473"/>
              <a:gd name="T20" fmla="*/ 153 w 348"/>
              <a:gd name="T21" fmla="*/ 133 h 473"/>
              <a:gd name="T22" fmla="*/ 0 w 348"/>
              <a:gd name="T23" fmla="*/ 313 h 473"/>
              <a:gd name="T24" fmla="*/ 123 w 348"/>
              <a:gd name="T25" fmla="*/ 473 h 473"/>
              <a:gd name="T26" fmla="*/ 227 w 348"/>
              <a:gd name="T27" fmla="*/ 420 h 473"/>
              <a:gd name="T28" fmla="*/ 227 w 348"/>
              <a:gd name="T29" fmla="*/ 447 h 473"/>
              <a:gd name="T30" fmla="*/ 242 w 348"/>
              <a:gd name="T31" fmla="*/ 463 h 473"/>
              <a:gd name="T32" fmla="*/ 340 w 348"/>
              <a:gd name="T33" fmla="*/ 463 h 473"/>
              <a:gd name="T34" fmla="*/ 348 w 348"/>
              <a:gd name="T35" fmla="*/ 453 h 473"/>
              <a:gd name="T36" fmla="*/ 348 w 348"/>
              <a:gd name="T37" fmla="*/ 444 h 473"/>
              <a:gd name="T38" fmla="*/ 331 w 348"/>
              <a:gd name="T39" fmla="*/ 428 h 473"/>
              <a:gd name="T40" fmla="*/ 227 w 348"/>
              <a:gd name="T41" fmla="*/ 379 h 473"/>
              <a:gd name="T42" fmla="*/ 153 w 348"/>
              <a:gd name="T43" fmla="*/ 418 h 473"/>
              <a:gd name="T44" fmla="*/ 77 w 348"/>
              <a:gd name="T45" fmla="*/ 299 h 473"/>
              <a:gd name="T46" fmla="*/ 158 w 348"/>
              <a:gd name="T47" fmla="*/ 179 h 473"/>
              <a:gd name="T48" fmla="*/ 227 w 348"/>
              <a:gd name="T49" fmla="*/ 299 h 473"/>
              <a:gd name="T50" fmla="*/ 227 w 348"/>
              <a:gd name="T51" fmla="*/ 379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8" h="473">
                <a:moveTo>
                  <a:pt x="331" y="428"/>
                </a:moveTo>
                <a:cubicBezTo>
                  <a:pt x="299" y="418"/>
                  <a:pt x="299" y="418"/>
                  <a:pt x="299" y="418"/>
                </a:cubicBezTo>
                <a:cubicBezTo>
                  <a:pt x="299" y="16"/>
                  <a:pt x="299" y="16"/>
                  <a:pt x="299" y="16"/>
                </a:cubicBezTo>
                <a:cubicBezTo>
                  <a:pt x="299" y="6"/>
                  <a:pt x="296" y="0"/>
                  <a:pt x="284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79" y="0"/>
                  <a:pt x="178" y="4"/>
                  <a:pt x="178" y="11"/>
                </a:cubicBezTo>
                <a:cubicBezTo>
                  <a:pt x="178" y="19"/>
                  <a:pt x="178" y="19"/>
                  <a:pt x="178" y="19"/>
                </a:cubicBezTo>
                <a:cubicBezTo>
                  <a:pt x="178" y="31"/>
                  <a:pt x="182" y="32"/>
                  <a:pt x="196" y="36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158"/>
                  <a:pt x="227" y="158"/>
                  <a:pt x="227" y="158"/>
                </a:cubicBezTo>
                <a:cubicBezTo>
                  <a:pt x="215" y="148"/>
                  <a:pt x="190" y="133"/>
                  <a:pt x="153" y="133"/>
                </a:cubicBezTo>
                <a:cubicBezTo>
                  <a:pt x="81" y="133"/>
                  <a:pt x="0" y="185"/>
                  <a:pt x="0" y="313"/>
                </a:cubicBezTo>
                <a:cubicBezTo>
                  <a:pt x="0" y="425"/>
                  <a:pt x="62" y="473"/>
                  <a:pt x="123" y="473"/>
                </a:cubicBezTo>
                <a:cubicBezTo>
                  <a:pt x="162" y="473"/>
                  <a:pt x="195" y="453"/>
                  <a:pt x="227" y="420"/>
                </a:cubicBezTo>
                <a:cubicBezTo>
                  <a:pt x="227" y="447"/>
                  <a:pt x="227" y="447"/>
                  <a:pt x="227" y="447"/>
                </a:cubicBezTo>
                <a:cubicBezTo>
                  <a:pt x="227" y="457"/>
                  <a:pt x="230" y="463"/>
                  <a:pt x="242" y="463"/>
                </a:cubicBezTo>
                <a:cubicBezTo>
                  <a:pt x="340" y="463"/>
                  <a:pt x="340" y="463"/>
                  <a:pt x="340" y="463"/>
                </a:cubicBezTo>
                <a:cubicBezTo>
                  <a:pt x="347" y="463"/>
                  <a:pt x="348" y="459"/>
                  <a:pt x="348" y="453"/>
                </a:cubicBezTo>
                <a:cubicBezTo>
                  <a:pt x="348" y="444"/>
                  <a:pt x="348" y="444"/>
                  <a:pt x="348" y="444"/>
                </a:cubicBezTo>
                <a:cubicBezTo>
                  <a:pt x="348" y="432"/>
                  <a:pt x="344" y="432"/>
                  <a:pt x="331" y="428"/>
                </a:cubicBezTo>
                <a:close/>
                <a:moveTo>
                  <a:pt x="227" y="379"/>
                </a:moveTo>
                <a:cubicBezTo>
                  <a:pt x="205" y="401"/>
                  <a:pt x="181" y="418"/>
                  <a:pt x="153" y="418"/>
                </a:cubicBezTo>
                <a:cubicBezTo>
                  <a:pt x="100" y="418"/>
                  <a:pt x="77" y="362"/>
                  <a:pt x="77" y="299"/>
                </a:cubicBezTo>
                <a:cubicBezTo>
                  <a:pt x="77" y="225"/>
                  <a:pt x="109" y="179"/>
                  <a:pt x="158" y="179"/>
                </a:cubicBezTo>
                <a:cubicBezTo>
                  <a:pt x="209" y="179"/>
                  <a:pt x="227" y="229"/>
                  <a:pt x="227" y="299"/>
                </a:cubicBezTo>
                <a:lnTo>
                  <a:pt x="227" y="379"/>
                </a:lnTo>
                <a:close/>
              </a:path>
            </a:pathLst>
          </a:custGeom>
          <a:solidFill>
            <a:srgbClr val="006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9376833" y="6354763"/>
            <a:ext cx="313267" cy="211138"/>
          </a:xfrm>
          <a:custGeom>
            <a:avLst/>
            <a:gdLst>
              <a:gd name="T0" fmla="*/ 323 w 372"/>
              <a:gd name="T1" fmla="*/ 15 h 330"/>
              <a:gd name="T2" fmla="*/ 308 w 372"/>
              <a:gd name="T3" fmla="*/ 0 h 330"/>
              <a:gd name="T4" fmla="*/ 210 w 372"/>
              <a:gd name="T5" fmla="*/ 0 h 330"/>
              <a:gd name="T6" fmla="*/ 202 w 372"/>
              <a:gd name="T7" fmla="*/ 10 h 330"/>
              <a:gd name="T8" fmla="*/ 202 w 372"/>
              <a:gd name="T9" fmla="*/ 19 h 330"/>
              <a:gd name="T10" fmla="*/ 219 w 372"/>
              <a:gd name="T11" fmla="*/ 35 h 330"/>
              <a:gd name="T12" fmla="*/ 251 w 372"/>
              <a:gd name="T13" fmla="*/ 44 h 330"/>
              <a:gd name="T14" fmla="*/ 251 w 372"/>
              <a:gd name="T15" fmla="*/ 236 h 330"/>
              <a:gd name="T16" fmla="*/ 176 w 372"/>
              <a:gd name="T17" fmla="*/ 275 h 330"/>
              <a:gd name="T18" fmla="*/ 121 w 372"/>
              <a:gd name="T19" fmla="*/ 169 h 330"/>
              <a:gd name="T20" fmla="*/ 121 w 372"/>
              <a:gd name="T21" fmla="*/ 15 h 330"/>
              <a:gd name="T22" fmla="*/ 106 w 372"/>
              <a:gd name="T23" fmla="*/ 0 h 330"/>
              <a:gd name="T24" fmla="*/ 8 w 372"/>
              <a:gd name="T25" fmla="*/ 0 h 330"/>
              <a:gd name="T26" fmla="*/ 0 w 372"/>
              <a:gd name="T27" fmla="*/ 10 h 330"/>
              <a:gd name="T28" fmla="*/ 0 w 372"/>
              <a:gd name="T29" fmla="*/ 19 h 330"/>
              <a:gd name="T30" fmla="*/ 18 w 372"/>
              <a:gd name="T31" fmla="*/ 35 h 330"/>
              <a:gd name="T32" fmla="*/ 49 w 372"/>
              <a:gd name="T33" fmla="*/ 44 h 330"/>
              <a:gd name="T34" fmla="*/ 49 w 372"/>
              <a:gd name="T35" fmla="*/ 207 h 330"/>
              <a:gd name="T36" fmla="*/ 145 w 372"/>
              <a:gd name="T37" fmla="*/ 330 h 330"/>
              <a:gd name="T38" fmla="*/ 251 w 372"/>
              <a:gd name="T39" fmla="*/ 277 h 330"/>
              <a:gd name="T40" fmla="*/ 251 w 372"/>
              <a:gd name="T41" fmla="*/ 304 h 330"/>
              <a:gd name="T42" fmla="*/ 266 w 372"/>
              <a:gd name="T43" fmla="*/ 320 h 330"/>
              <a:gd name="T44" fmla="*/ 364 w 372"/>
              <a:gd name="T45" fmla="*/ 320 h 330"/>
              <a:gd name="T46" fmla="*/ 372 w 372"/>
              <a:gd name="T47" fmla="*/ 310 h 330"/>
              <a:gd name="T48" fmla="*/ 372 w 372"/>
              <a:gd name="T49" fmla="*/ 301 h 330"/>
              <a:gd name="T50" fmla="*/ 354 w 372"/>
              <a:gd name="T51" fmla="*/ 285 h 330"/>
              <a:gd name="T52" fmla="*/ 323 w 372"/>
              <a:gd name="T53" fmla="*/ 275 h 330"/>
              <a:gd name="T54" fmla="*/ 323 w 372"/>
              <a:gd name="T55" fmla="*/ 1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2" h="330">
                <a:moveTo>
                  <a:pt x="323" y="15"/>
                </a:moveTo>
                <a:cubicBezTo>
                  <a:pt x="323" y="6"/>
                  <a:pt x="320" y="0"/>
                  <a:pt x="308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02" y="0"/>
                  <a:pt x="202" y="4"/>
                  <a:pt x="202" y="10"/>
                </a:cubicBezTo>
                <a:cubicBezTo>
                  <a:pt x="202" y="19"/>
                  <a:pt x="202" y="19"/>
                  <a:pt x="202" y="19"/>
                </a:cubicBezTo>
                <a:cubicBezTo>
                  <a:pt x="202" y="31"/>
                  <a:pt x="206" y="31"/>
                  <a:pt x="219" y="3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236"/>
                  <a:pt x="251" y="236"/>
                  <a:pt x="251" y="236"/>
                </a:cubicBezTo>
                <a:cubicBezTo>
                  <a:pt x="224" y="264"/>
                  <a:pt x="204" y="275"/>
                  <a:pt x="176" y="275"/>
                </a:cubicBezTo>
                <a:cubicBezTo>
                  <a:pt x="125" y="275"/>
                  <a:pt x="121" y="236"/>
                  <a:pt x="121" y="169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121" y="6"/>
                  <a:pt x="118" y="0"/>
                  <a:pt x="106" y="0"/>
                </a:cubicBezTo>
                <a:cubicBezTo>
                  <a:pt x="8" y="0"/>
                  <a:pt x="8" y="0"/>
                  <a:pt x="8" y="0"/>
                </a:cubicBezTo>
                <a:cubicBezTo>
                  <a:pt x="1" y="0"/>
                  <a:pt x="0" y="4"/>
                  <a:pt x="0" y="1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1"/>
                  <a:pt x="4" y="31"/>
                  <a:pt x="18" y="35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207"/>
                  <a:pt x="49" y="207"/>
                  <a:pt x="49" y="207"/>
                </a:cubicBezTo>
                <a:cubicBezTo>
                  <a:pt x="49" y="309"/>
                  <a:pt x="96" y="330"/>
                  <a:pt x="145" y="330"/>
                </a:cubicBezTo>
                <a:cubicBezTo>
                  <a:pt x="188" y="330"/>
                  <a:pt x="220" y="312"/>
                  <a:pt x="251" y="277"/>
                </a:cubicBezTo>
                <a:cubicBezTo>
                  <a:pt x="251" y="304"/>
                  <a:pt x="251" y="304"/>
                  <a:pt x="251" y="304"/>
                </a:cubicBezTo>
                <a:cubicBezTo>
                  <a:pt x="251" y="314"/>
                  <a:pt x="254" y="320"/>
                  <a:pt x="266" y="320"/>
                </a:cubicBezTo>
                <a:cubicBezTo>
                  <a:pt x="364" y="320"/>
                  <a:pt x="364" y="320"/>
                  <a:pt x="364" y="320"/>
                </a:cubicBezTo>
                <a:cubicBezTo>
                  <a:pt x="371" y="320"/>
                  <a:pt x="372" y="316"/>
                  <a:pt x="372" y="310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372" y="289"/>
                  <a:pt x="368" y="289"/>
                  <a:pt x="354" y="285"/>
                </a:cubicBezTo>
                <a:cubicBezTo>
                  <a:pt x="323" y="275"/>
                  <a:pt x="323" y="275"/>
                  <a:pt x="323" y="275"/>
                </a:cubicBezTo>
                <a:lnTo>
                  <a:pt x="323" y="15"/>
                </a:lnTo>
                <a:close/>
              </a:path>
            </a:pathLst>
          </a:custGeom>
          <a:solidFill>
            <a:srgbClr val="006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8"/>
          <p:cNvSpPr>
            <a:spLocks noEditPoints="1"/>
          </p:cNvSpPr>
          <p:nvPr userDrawn="1"/>
        </p:nvSpPr>
        <p:spPr bwMode="auto">
          <a:xfrm>
            <a:off x="8187267" y="6348413"/>
            <a:ext cx="260351" cy="217488"/>
          </a:xfrm>
          <a:custGeom>
            <a:avLst/>
            <a:gdLst>
              <a:gd name="T0" fmla="*/ 289 w 307"/>
              <a:gd name="T1" fmla="*/ 295 h 340"/>
              <a:gd name="T2" fmla="*/ 258 w 307"/>
              <a:gd name="T3" fmla="*/ 285 h 340"/>
              <a:gd name="T4" fmla="*/ 258 w 307"/>
              <a:gd name="T5" fmla="*/ 106 h 340"/>
              <a:gd name="T6" fmla="*/ 130 w 307"/>
              <a:gd name="T7" fmla="*/ 0 h 340"/>
              <a:gd name="T8" fmla="*/ 45 w 307"/>
              <a:gd name="T9" fmla="*/ 12 h 340"/>
              <a:gd name="T10" fmla="*/ 22 w 307"/>
              <a:gd name="T11" fmla="*/ 39 h 340"/>
              <a:gd name="T12" fmla="*/ 18 w 307"/>
              <a:gd name="T13" fmla="*/ 74 h 340"/>
              <a:gd name="T14" fmla="*/ 24 w 307"/>
              <a:gd name="T15" fmla="*/ 84 h 340"/>
              <a:gd name="T16" fmla="*/ 43 w 307"/>
              <a:gd name="T17" fmla="*/ 76 h 340"/>
              <a:gd name="T18" fmla="*/ 125 w 307"/>
              <a:gd name="T19" fmla="*/ 54 h 340"/>
              <a:gd name="T20" fmla="*/ 185 w 307"/>
              <a:gd name="T21" fmla="*/ 118 h 340"/>
              <a:gd name="T22" fmla="*/ 185 w 307"/>
              <a:gd name="T23" fmla="*/ 151 h 340"/>
              <a:gd name="T24" fmla="*/ 63 w 307"/>
              <a:gd name="T25" fmla="*/ 176 h 340"/>
              <a:gd name="T26" fmla="*/ 0 w 307"/>
              <a:gd name="T27" fmla="*/ 250 h 340"/>
              <a:gd name="T28" fmla="*/ 83 w 307"/>
              <a:gd name="T29" fmla="*/ 340 h 340"/>
              <a:gd name="T30" fmla="*/ 185 w 307"/>
              <a:gd name="T31" fmla="*/ 290 h 340"/>
              <a:gd name="T32" fmla="*/ 185 w 307"/>
              <a:gd name="T33" fmla="*/ 314 h 340"/>
              <a:gd name="T34" fmla="*/ 200 w 307"/>
              <a:gd name="T35" fmla="*/ 330 h 340"/>
              <a:gd name="T36" fmla="*/ 298 w 307"/>
              <a:gd name="T37" fmla="*/ 330 h 340"/>
              <a:gd name="T38" fmla="*/ 307 w 307"/>
              <a:gd name="T39" fmla="*/ 320 h 340"/>
              <a:gd name="T40" fmla="*/ 307 w 307"/>
              <a:gd name="T41" fmla="*/ 311 h 340"/>
              <a:gd name="T42" fmla="*/ 289 w 307"/>
              <a:gd name="T43" fmla="*/ 295 h 340"/>
              <a:gd name="T44" fmla="*/ 185 w 307"/>
              <a:gd name="T45" fmla="*/ 254 h 340"/>
              <a:gd name="T46" fmla="*/ 116 w 307"/>
              <a:gd name="T47" fmla="*/ 285 h 340"/>
              <a:gd name="T48" fmla="*/ 78 w 307"/>
              <a:gd name="T49" fmla="*/ 244 h 340"/>
              <a:gd name="T50" fmla="*/ 114 w 307"/>
              <a:gd name="T51" fmla="*/ 201 h 340"/>
              <a:gd name="T52" fmla="*/ 185 w 307"/>
              <a:gd name="T53" fmla="*/ 184 h 340"/>
              <a:gd name="T54" fmla="*/ 185 w 307"/>
              <a:gd name="T55" fmla="*/ 254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7" h="340">
                <a:moveTo>
                  <a:pt x="289" y="295"/>
                </a:moveTo>
                <a:cubicBezTo>
                  <a:pt x="258" y="285"/>
                  <a:pt x="258" y="285"/>
                  <a:pt x="258" y="285"/>
                </a:cubicBezTo>
                <a:cubicBezTo>
                  <a:pt x="258" y="106"/>
                  <a:pt x="258" y="106"/>
                  <a:pt x="258" y="106"/>
                </a:cubicBezTo>
                <a:cubicBezTo>
                  <a:pt x="258" y="27"/>
                  <a:pt x="202" y="0"/>
                  <a:pt x="130" y="0"/>
                </a:cubicBezTo>
                <a:cubicBezTo>
                  <a:pt x="87" y="0"/>
                  <a:pt x="52" y="10"/>
                  <a:pt x="45" y="12"/>
                </a:cubicBezTo>
                <a:cubicBezTo>
                  <a:pt x="27" y="17"/>
                  <a:pt x="24" y="21"/>
                  <a:pt x="22" y="39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81"/>
                  <a:pt x="20" y="84"/>
                  <a:pt x="24" y="84"/>
                </a:cubicBezTo>
                <a:cubicBezTo>
                  <a:pt x="30" y="84"/>
                  <a:pt x="38" y="79"/>
                  <a:pt x="43" y="76"/>
                </a:cubicBezTo>
                <a:cubicBezTo>
                  <a:pt x="65" y="64"/>
                  <a:pt x="98" y="54"/>
                  <a:pt x="125" y="54"/>
                </a:cubicBezTo>
                <a:cubicBezTo>
                  <a:pt x="182" y="54"/>
                  <a:pt x="185" y="92"/>
                  <a:pt x="185" y="118"/>
                </a:cubicBezTo>
                <a:cubicBezTo>
                  <a:pt x="185" y="151"/>
                  <a:pt x="185" y="151"/>
                  <a:pt x="185" y="151"/>
                </a:cubicBezTo>
                <a:cubicBezTo>
                  <a:pt x="63" y="176"/>
                  <a:pt x="63" y="176"/>
                  <a:pt x="63" y="176"/>
                </a:cubicBezTo>
                <a:cubicBezTo>
                  <a:pt x="22" y="184"/>
                  <a:pt x="0" y="203"/>
                  <a:pt x="0" y="250"/>
                </a:cubicBezTo>
                <a:cubicBezTo>
                  <a:pt x="0" y="302"/>
                  <a:pt x="27" y="340"/>
                  <a:pt x="83" y="340"/>
                </a:cubicBezTo>
                <a:cubicBezTo>
                  <a:pt x="119" y="340"/>
                  <a:pt x="145" y="328"/>
                  <a:pt x="185" y="290"/>
                </a:cubicBezTo>
                <a:cubicBezTo>
                  <a:pt x="185" y="314"/>
                  <a:pt x="185" y="314"/>
                  <a:pt x="185" y="314"/>
                </a:cubicBezTo>
                <a:cubicBezTo>
                  <a:pt x="185" y="324"/>
                  <a:pt x="188" y="330"/>
                  <a:pt x="200" y="330"/>
                </a:cubicBezTo>
                <a:cubicBezTo>
                  <a:pt x="298" y="330"/>
                  <a:pt x="298" y="330"/>
                  <a:pt x="298" y="330"/>
                </a:cubicBezTo>
                <a:cubicBezTo>
                  <a:pt x="305" y="330"/>
                  <a:pt x="307" y="326"/>
                  <a:pt x="307" y="320"/>
                </a:cubicBezTo>
                <a:cubicBezTo>
                  <a:pt x="307" y="311"/>
                  <a:pt x="307" y="311"/>
                  <a:pt x="307" y="311"/>
                </a:cubicBezTo>
                <a:cubicBezTo>
                  <a:pt x="307" y="299"/>
                  <a:pt x="303" y="299"/>
                  <a:pt x="289" y="295"/>
                </a:cubicBezTo>
                <a:close/>
                <a:moveTo>
                  <a:pt x="185" y="254"/>
                </a:moveTo>
                <a:cubicBezTo>
                  <a:pt x="160" y="276"/>
                  <a:pt x="135" y="285"/>
                  <a:pt x="116" y="285"/>
                </a:cubicBezTo>
                <a:cubicBezTo>
                  <a:pt x="99" y="285"/>
                  <a:pt x="78" y="278"/>
                  <a:pt x="78" y="244"/>
                </a:cubicBezTo>
                <a:cubicBezTo>
                  <a:pt x="78" y="211"/>
                  <a:pt x="97" y="205"/>
                  <a:pt x="114" y="201"/>
                </a:cubicBezTo>
                <a:cubicBezTo>
                  <a:pt x="185" y="184"/>
                  <a:pt x="185" y="184"/>
                  <a:pt x="185" y="184"/>
                </a:cubicBezTo>
                <a:cubicBezTo>
                  <a:pt x="185" y="254"/>
                  <a:pt x="185" y="254"/>
                  <a:pt x="185" y="254"/>
                </a:cubicBezTo>
                <a:close/>
              </a:path>
            </a:pathLst>
          </a:custGeom>
          <a:solidFill>
            <a:srgbClr val="006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Freeform 9"/>
          <p:cNvSpPr>
            <a:spLocks noEditPoints="1"/>
          </p:cNvSpPr>
          <p:nvPr userDrawn="1"/>
        </p:nvSpPr>
        <p:spPr bwMode="auto">
          <a:xfrm>
            <a:off x="8754534" y="6264276"/>
            <a:ext cx="296333" cy="301625"/>
          </a:xfrm>
          <a:custGeom>
            <a:avLst/>
            <a:gdLst>
              <a:gd name="T0" fmla="*/ 226 w 349"/>
              <a:gd name="T1" fmla="*/ 133 h 473"/>
              <a:gd name="T2" fmla="*/ 122 w 349"/>
              <a:gd name="T3" fmla="*/ 185 h 473"/>
              <a:gd name="T4" fmla="*/ 122 w 349"/>
              <a:gd name="T5" fmla="*/ 16 h 473"/>
              <a:gd name="T6" fmla="*/ 107 w 349"/>
              <a:gd name="T7" fmla="*/ 0 h 473"/>
              <a:gd name="T8" fmla="*/ 9 w 349"/>
              <a:gd name="T9" fmla="*/ 0 h 473"/>
              <a:gd name="T10" fmla="*/ 0 w 349"/>
              <a:gd name="T11" fmla="*/ 11 h 473"/>
              <a:gd name="T12" fmla="*/ 0 w 349"/>
              <a:gd name="T13" fmla="*/ 19 h 473"/>
              <a:gd name="T14" fmla="*/ 18 w 349"/>
              <a:gd name="T15" fmla="*/ 36 h 473"/>
              <a:gd name="T16" fmla="*/ 49 w 349"/>
              <a:gd name="T17" fmla="*/ 45 h 473"/>
              <a:gd name="T18" fmla="*/ 49 w 349"/>
              <a:gd name="T19" fmla="*/ 422 h 473"/>
              <a:gd name="T20" fmla="*/ 62 w 349"/>
              <a:gd name="T21" fmla="*/ 445 h 473"/>
              <a:gd name="T22" fmla="*/ 182 w 349"/>
              <a:gd name="T23" fmla="*/ 473 h 473"/>
              <a:gd name="T24" fmla="*/ 349 w 349"/>
              <a:gd name="T25" fmla="*/ 291 h 473"/>
              <a:gd name="T26" fmla="*/ 226 w 349"/>
              <a:gd name="T27" fmla="*/ 133 h 473"/>
              <a:gd name="T28" fmla="*/ 181 w 349"/>
              <a:gd name="T29" fmla="*/ 430 h 473"/>
              <a:gd name="T30" fmla="*/ 122 w 349"/>
              <a:gd name="T31" fmla="*/ 337 h 473"/>
              <a:gd name="T32" fmla="*/ 122 w 349"/>
              <a:gd name="T33" fmla="*/ 227 h 473"/>
              <a:gd name="T34" fmla="*/ 196 w 349"/>
              <a:gd name="T35" fmla="*/ 188 h 473"/>
              <a:gd name="T36" fmla="*/ 271 w 349"/>
              <a:gd name="T37" fmla="*/ 305 h 473"/>
              <a:gd name="T38" fmla="*/ 181 w 349"/>
              <a:gd name="T39" fmla="*/ 43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49" h="473">
                <a:moveTo>
                  <a:pt x="226" y="133"/>
                </a:moveTo>
                <a:cubicBezTo>
                  <a:pt x="188" y="133"/>
                  <a:pt x="154" y="153"/>
                  <a:pt x="122" y="185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22" y="6"/>
                  <a:pt x="119" y="0"/>
                  <a:pt x="107" y="0"/>
                </a:cubicBezTo>
                <a:cubicBezTo>
                  <a:pt x="9" y="0"/>
                  <a:pt x="9" y="0"/>
                  <a:pt x="9" y="0"/>
                </a:cubicBezTo>
                <a:cubicBezTo>
                  <a:pt x="2" y="0"/>
                  <a:pt x="0" y="4"/>
                  <a:pt x="0" y="11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1"/>
                  <a:pt x="4" y="32"/>
                  <a:pt x="18" y="36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22"/>
                  <a:pt x="49" y="422"/>
                  <a:pt x="49" y="422"/>
                </a:cubicBezTo>
                <a:cubicBezTo>
                  <a:pt x="49" y="431"/>
                  <a:pt x="50" y="438"/>
                  <a:pt x="62" y="445"/>
                </a:cubicBezTo>
                <a:cubicBezTo>
                  <a:pt x="83" y="458"/>
                  <a:pt x="135" y="473"/>
                  <a:pt x="182" y="473"/>
                </a:cubicBezTo>
                <a:cubicBezTo>
                  <a:pt x="287" y="473"/>
                  <a:pt x="349" y="399"/>
                  <a:pt x="349" y="291"/>
                </a:cubicBezTo>
                <a:cubicBezTo>
                  <a:pt x="349" y="182"/>
                  <a:pt x="287" y="133"/>
                  <a:pt x="226" y="133"/>
                </a:cubicBezTo>
                <a:close/>
                <a:moveTo>
                  <a:pt x="181" y="430"/>
                </a:moveTo>
                <a:cubicBezTo>
                  <a:pt x="131" y="430"/>
                  <a:pt x="122" y="385"/>
                  <a:pt x="122" y="337"/>
                </a:cubicBezTo>
                <a:cubicBezTo>
                  <a:pt x="122" y="227"/>
                  <a:pt x="122" y="227"/>
                  <a:pt x="122" y="227"/>
                </a:cubicBezTo>
                <a:cubicBezTo>
                  <a:pt x="143" y="205"/>
                  <a:pt x="168" y="188"/>
                  <a:pt x="196" y="188"/>
                </a:cubicBezTo>
                <a:cubicBezTo>
                  <a:pt x="249" y="188"/>
                  <a:pt x="271" y="244"/>
                  <a:pt x="271" y="305"/>
                </a:cubicBezTo>
                <a:cubicBezTo>
                  <a:pt x="271" y="390"/>
                  <a:pt x="229" y="430"/>
                  <a:pt x="181" y="430"/>
                </a:cubicBezTo>
                <a:close/>
              </a:path>
            </a:pathLst>
          </a:custGeom>
          <a:solidFill>
            <a:srgbClr val="006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5" name="Freeform 10"/>
          <p:cNvSpPr>
            <a:spLocks noEditPoints="1"/>
          </p:cNvSpPr>
          <p:nvPr userDrawn="1"/>
        </p:nvSpPr>
        <p:spPr bwMode="auto">
          <a:xfrm>
            <a:off x="9711267" y="6264276"/>
            <a:ext cx="296333" cy="301625"/>
          </a:xfrm>
          <a:custGeom>
            <a:avLst/>
            <a:gdLst>
              <a:gd name="T0" fmla="*/ 331 w 349"/>
              <a:gd name="T1" fmla="*/ 428 h 473"/>
              <a:gd name="T2" fmla="*/ 300 w 349"/>
              <a:gd name="T3" fmla="*/ 418 h 473"/>
              <a:gd name="T4" fmla="*/ 300 w 349"/>
              <a:gd name="T5" fmla="*/ 16 h 473"/>
              <a:gd name="T6" fmla="*/ 285 w 349"/>
              <a:gd name="T7" fmla="*/ 0 h 473"/>
              <a:gd name="T8" fmla="*/ 187 w 349"/>
              <a:gd name="T9" fmla="*/ 0 h 473"/>
              <a:gd name="T10" fmla="*/ 178 w 349"/>
              <a:gd name="T11" fmla="*/ 11 h 473"/>
              <a:gd name="T12" fmla="*/ 178 w 349"/>
              <a:gd name="T13" fmla="*/ 19 h 473"/>
              <a:gd name="T14" fmla="*/ 196 w 349"/>
              <a:gd name="T15" fmla="*/ 36 h 473"/>
              <a:gd name="T16" fmla="*/ 227 w 349"/>
              <a:gd name="T17" fmla="*/ 45 h 473"/>
              <a:gd name="T18" fmla="*/ 227 w 349"/>
              <a:gd name="T19" fmla="*/ 158 h 473"/>
              <a:gd name="T20" fmla="*/ 153 w 349"/>
              <a:gd name="T21" fmla="*/ 133 h 473"/>
              <a:gd name="T22" fmla="*/ 0 w 349"/>
              <a:gd name="T23" fmla="*/ 313 h 473"/>
              <a:gd name="T24" fmla="*/ 123 w 349"/>
              <a:gd name="T25" fmla="*/ 473 h 473"/>
              <a:gd name="T26" fmla="*/ 227 w 349"/>
              <a:gd name="T27" fmla="*/ 420 h 473"/>
              <a:gd name="T28" fmla="*/ 227 w 349"/>
              <a:gd name="T29" fmla="*/ 447 h 473"/>
              <a:gd name="T30" fmla="*/ 242 w 349"/>
              <a:gd name="T31" fmla="*/ 463 h 473"/>
              <a:gd name="T32" fmla="*/ 340 w 349"/>
              <a:gd name="T33" fmla="*/ 463 h 473"/>
              <a:gd name="T34" fmla="*/ 349 w 349"/>
              <a:gd name="T35" fmla="*/ 453 h 473"/>
              <a:gd name="T36" fmla="*/ 349 w 349"/>
              <a:gd name="T37" fmla="*/ 444 h 473"/>
              <a:gd name="T38" fmla="*/ 331 w 349"/>
              <a:gd name="T39" fmla="*/ 428 h 473"/>
              <a:gd name="T40" fmla="*/ 227 w 349"/>
              <a:gd name="T41" fmla="*/ 379 h 473"/>
              <a:gd name="T42" fmla="*/ 153 w 349"/>
              <a:gd name="T43" fmla="*/ 418 h 473"/>
              <a:gd name="T44" fmla="*/ 78 w 349"/>
              <a:gd name="T45" fmla="*/ 299 h 473"/>
              <a:gd name="T46" fmla="*/ 158 w 349"/>
              <a:gd name="T47" fmla="*/ 179 h 473"/>
              <a:gd name="T48" fmla="*/ 227 w 349"/>
              <a:gd name="T49" fmla="*/ 299 h 473"/>
              <a:gd name="T50" fmla="*/ 227 w 349"/>
              <a:gd name="T51" fmla="*/ 379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9" h="473">
                <a:moveTo>
                  <a:pt x="331" y="428"/>
                </a:moveTo>
                <a:cubicBezTo>
                  <a:pt x="300" y="418"/>
                  <a:pt x="300" y="418"/>
                  <a:pt x="300" y="418"/>
                </a:cubicBezTo>
                <a:cubicBezTo>
                  <a:pt x="300" y="16"/>
                  <a:pt x="300" y="16"/>
                  <a:pt x="300" y="16"/>
                </a:cubicBezTo>
                <a:cubicBezTo>
                  <a:pt x="300" y="6"/>
                  <a:pt x="297" y="0"/>
                  <a:pt x="285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79" y="0"/>
                  <a:pt x="178" y="4"/>
                  <a:pt x="178" y="11"/>
                </a:cubicBezTo>
                <a:cubicBezTo>
                  <a:pt x="178" y="19"/>
                  <a:pt x="178" y="19"/>
                  <a:pt x="178" y="19"/>
                </a:cubicBezTo>
                <a:cubicBezTo>
                  <a:pt x="178" y="31"/>
                  <a:pt x="182" y="32"/>
                  <a:pt x="196" y="36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158"/>
                  <a:pt x="227" y="158"/>
                  <a:pt x="227" y="158"/>
                </a:cubicBezTo>
                <a:cubicBezTo>
                  <a:pt x="216" y="148"/>
                  <a:pt x="191" y="133"/>
                  <a:pt x="153" y="133"/>
                </a:cubicBezTo>
                <a:cubicBezTo>
                  <a:pt x="82" y="133"/>
                  <a:pt x="0" y="185"/>
                  <a:pt x="0" y="313"/>
                </a:cubicBezTo>
                <a:cubicBezTo>
                  <a:pt x="0" y="425"/>
                  <a:pt x="62" y="473"/>
                  <a:pt x="123" y="473"/>
                </a:cubicBezTo>
                <a:cubicBezTo>
                  <a:pt x="162" y="473"/>
                  <a:pt x="195" y="453"/>
                  <a:pt x="227" y="420"/>
                </a:cubicBezTo>
                <a:cubicBezTo>
                  <a:pt x="227" y="447"/>
                  <a:pt x="227" y="447"/>
                  <a:pt x="227" y="447"/>
                </a:cubicBezTo>
                <a:cubicBezTo>
                  <a:pt x="227" y="457"/>
                  <a:pt x="230" y="463"/>
                  <a:pt x="242" y="463"/>
                </a:cubicBezTo>
                <a:cubicBezTo>
                  <a:pt x="340" y="463"/>
                  <a:pt x="340" y="463"/>
                  <a:pt x="340" y="463"/>
                </a:cubicBezTo>
                <a:cubicBezTo>
                  <a:pt x="347" y="463"/>
                  <a:pt x="349" y="459"/>
                  <a:pt x="349" y="453"/>
                </a:cubicBezTo>
                <a:cubicBezTo>
                  <a:pt x="349" y="444"/>
                  <a:pt x="349" y="444"/>
                  <a:pt x="349" y="444"/>
                </a:cubicBezTo>
                <a:cubicBezTo>
                  <a:pt x="349" y="432"/>
                  <a:pt x="345" y="432"/>
                  <a:pt x="331" y="428"/>
                </a:cubicBezTo>
                <a:close/>
                <a:moveTo>
                  <a:pt x="227" y="379"/>
                </a:moveTo>
                <a:cubicBezTo>
                  <a:pt x="206" y="401"/>
                  <a:pt x="182" y="418"/>
                  <a:pt x="153" y="418"/>
                </a:cubicBezTo>
                <a:cubicBezTo>
                  <a:pt x="100" y="418"/>
                  <a:pt x="78" y="362"/>
                  <a:pt x="78" y="299"/>
                </a:cubicBezTo>
                <a:cubicBezTo>
                  <a:pt x="78" y="225"/>
                  <a:pt x="110" y="179"/>
                  <a:pt x="158" y="179"/>
                </a:cubicBezTo>
                <a:cubicBezTo>
                  <a:pt x="209" y="179"/>
                  <a:pt x="227" y="229"/>
                  <a:pt x="227" y="299"/>
                </a:cubicBezTo>
                <a:lnTo>
                  <a:pt x="227" y="379"/>
                </a:lnTo>
                <a:close/>
              </a:path>
            </a:pathLst>
          </a:custGeom>
          <a:solidFill>
            <a:srgbClr val="006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6" name="Freeform 11"/>
          <p:cNvSpPr>
            <a:spLocks noEditPoints="1"/>
          </p:cNvSpPr>
          <p:nvPr userDrawn="1"/>
        </p:nvSpPr>
        <p:spPr bwMode="auto">
          <a:xfrm>
            <a:off x="9088967" y="6348413"/>
            <a:ext cx="273051" cy="217488"/>
          </a:xfrm>
          <a:custGeom>
            <a:avLst/>
            <a:gdLst>
              <a:gd name="T0" fmla="*/ 168 w 322"/>
              <a:gd name="T1" fmla="*/ 0 h 340"/>
              <a:gd name="T2" fmla="*/ 0 w 322"/>
              <a:gd name="T3" fmla="*/ 178 h 340"/>
              <a:gd name="T4" fmla="*/ 154 w 322"/>
              <a:gd name="T5" fmla="*/ 340 h 340"/>
              <a:gd name="T6" fmla="*/ 322 w 322"/>
              <a:gd name="T7" fmla="*/ 162 h 340"/>
              <a:gd name="T8" fmla="*/ 168 w 322"/>
              <a:gd name="T9" fmla="*/ 0 h 340"/>
              <a:gd name="T10" fmla="*/ 162 w 322"/>
              <a:gd name="T11" fmla="*/ 294 h 340"/>
              <a:gd name="T12" fmla="*/ 76 w 322"/>
              <a:gd name="T13" fmla="*/ 170 h 340"/>
              <a:gd name="T14" fmla="*/ 162 w 322"/>
              <a:gd name="T15" fmla="*/ 46 h 340"/>
              <a:gd name="T16" fmla="*/ 248 w 322"/>
              <a:gd name="T17" fmla="*/ 170 h 340"/>
              <a:gd name="T18" fmla="*/ 162 w 322"/>
              <a:gd name="T19" fmla="*/ 294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2" h="340">
                <a:moveTo>
                  <a:pt x="168" y="0"/>
                </a:moveTo>
                <a:cubicBezTo>
                  <a:pt x="56" y="0"/>
                  <a:pt x="0" y="86"/>
                  <a:pt x="0" y="178"/>
                </a:cubicBezTo>
                <a:cubicBezTo>
                  <a:pt x="0" y="264"/>
                  <a:pt x="48" y="340"/>
                  <a:pt x="154" y="340"/>
                </a:cubicBezTo>
                <a:cubicBezTo>
                  <a:pt x="266" y="340"/>
                  <a:pt x="322" y="254"/>
                  <a:pt x="322" y="162"/>
                </a:cubicBezTo>
                <a:cubicBezTo>
                  <a:pt x="322" y="76"/>
                  <a:pt x="273" y="0"/>
                  <a:pt x="168" y="0"/>
                </a:cubicBezTo>
                <a:close/>
                <a:moveTo>
                  <a:pt x="162" y="294"/>
                </a:moveTo>
                <a:cubicBezTo>
                  <a:pt x="108" y="294"/>
                  <a:pt x="76" y="241"/>
                  <a:pt x="76" y="170"/>
                </a:cubicBezTo>
                <a:cubicBezTo>
                  <a:pt x="76" y="100"/>
                  <a:pt x="107" y="46"/>
                  <a:pt x="162" y="46"/>
                </a:cubicBezTo>
                <a:cubicBezTo>
                  <a:pt x="215" y="46"/>
                  <a:pt x="248" y="98"/>
                  <a:pt x="248" y="170"/>
                </a:cubicBezTo>
                <a:cubicBezTo>
                  <a:pt x="248" y="240"/>
                  <a:pt x="216" y="294"/>
                  <a:pt x="162" y="294"/>
                </a:cubicBezTo>
                <a:close/>
              </a:path>
            </a:pathLst>
          </a:custGeom>
          <a:solidFill>
            <a:srgbClr val="006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8" name="Freeform 12"/>
          <p:cNvSpPr>
            <a:spLocks/>
          </p:cNvSpPr>
          <p:nvPr userDrawn="1"/>
        </p:nvSpPr>
        <p:spPr bwMode="auto">
          <a:xfrm>
            <a:off x="10852152" y="6348413"/>
            <a:ext cx="207433" cy="217488"/>
          </a:xfrm>
          <a:custGeom>
            <a:avLst/>
            <a:gdLst>
              <a:gd name="T0" fmla="*/ 247 w 247"/>
              <a:gd name="T1" fmla="*/ 22 h 340"/>
              <a:gd name="T2" fmla="*/ 238 w 247"/>
              <a:gd name="T3" fmla="*/ 11 h 340"/>
              <a:gd name="T4" fmla="*/ 165 w 247"/>
              <a:gd name="T5" fmla="*/ 0 h 340"/>
              <a:gd name="T6" fmla="*/ 0 w 247"/>
              <a:gd name="T7" fmla="*/ 170 h 340"/>
              <a:gd name="T8" fmla="*/ 165 w 247"/>
              <a:gd name="T9" fmla="*/ 340 h 340"/>
              <a:gd name="T10" fmla="*/ 238 w 247"/>
              <a:gd name="T11" fmla="*/ 329 h 340"/>
              <a:gd name="T12" fmla="*/ 247 w 247"/>
              <a:gd name="T13" fmla="*/ 318 h 340"/>
              <a:gd name="T14" fmla="*/ 247 w 247"/>
              <a:gd name="T15" fmla="*/ 269 h 340"/>
              <a:gd name="T16" fmla="*/ 243 w 247"/>
              <a:gd name="T17" fmla="*/ 262 h 340"/>
              <a:gd name="T18" fmla="*/ 231 w 247"/>
              <a:gd name="T19" fmla="*/ 266 h 340"/>
              <a:gd name="T20" fmla="*/ 169 w 247"/>
              <a:gd name="T21" fmla="*/ 281 h 340"/>
              <a:gd name="T22" fmla="*/ 71 w 247"/>
              <a:gd name="T23" fmla="*/ 170 h 340"/>
              <a:gd name="T24" fmla="*/ 169 w 247"/>
              <a:gd name="T25" fmla="*/ 59 h 340"/>
              <a:gd name="T26" fmla="*/ 231 w 247"/>
              <a:gd name="T27" fmla="*/ 74 h 340"/>
              <a:gd name="T28" fmla="*/ 243 w 247"/>
              <a:gd name="T29" fmla="*/ 78 h 340"/>
              <a:gd name="T30" fmla="*/ 247 w 247"/>
              <a:gd name="T31" fmla="*/ 71 h 340"/>
              <a:gd name="T32" fmla="*/ 247 w 247"/>
              <a:gd name="T33" fmla="*/ 2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7" h="340">
                <a:moveTo>
                  <a:pt x="247" y="22"/>
                </a:moveTo>
                <a:cubicBezTo>
                  <a:pt x="247" y="14"/>
                  <a:pt x="245" y="14"/>
                  <a:pt x="238" y="11"/>
                </a:cubicBezTo>
                <a:cubicBezTo>
                  <a:pt x="222" y="5"/>
                  <a:pt x="194" y="0"/>
                  <a:pt x="165" y="0"/>
                </a:cubicBezTo>
                <a:cubicBezTo>
                  <a:pt x="34" y="0"/>
                  <a:pt x="0" y="92"/>
                  <a:pt x="0" y="170"/>
                </a:cubicBezTo>
                <a:cubicBezTo>
                  <a:pt x="0" y="249"/>
                  <a:pt x="33" y="340"/>
                  <a:pt x="165" y="340"/>
                </a:cubicBezTo>
                <a:cubicBezTo>
                  <a:pt x="194" y="340"/>
                  <a:pt x="222" y="335"/>
                  <a:pt x="238" y="329"/>
                </a:cubicBezTo>
                <a:cubicBezTo>
                  <a:pt x="245" y="326"/>
                  <a:pt x="247" y="326"/>
                  <a:pt x="247" y="318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47" y="264"/>
                  <a:pt x="246" y="262"/>
                  <a:pt x="243" y="262"/>
                </a:cubicBezTo>
                <a:cubicBezTo>
                  <a:pt x="241" y="262"/>
                  <a:pt x="237" y="264"/>
                  <a:pt x="231" y="266"/>
                </a:cubicBezTo>
                <a:cubicBezTo>
                  <a:pt x="221" y="271"/>
                  <a:pt x="199" y="281"/>
                  <a:pt x="169" y="281"/>
                </a:cubicBezTo>
                <a:cubicBezTo>
                  <a:pt x="108" y="281"/>
                  <a:pt x="71" y="244"/>
                  <a:pt x="71" y="170"/>
                </a:cubicBezTo>
                <a:cubicBezTo>
                  <a:pt x="71" y="95"/>
                  <a:pt x="108" y="59"/>
                  <a:pt x="169" y="59"/>
                </a:cubicBezTo>
                <a:cubicBezTo>
                  <a:pt x="199" y="59"/>
                  <a:pt x="221" y="69"/>
                  <a:pt x="231" y="74"/>
                </a:cubicBezTo>
                <a:cubicBezTo>
                  <a:pt x="237" y="76"/>
                  <a:pt x="241" y="78"/>
                  <a:pt x="243" y="78"/>
                </a:cubicBezTo>
                <a:cubicBezTo>
                  <a:pt x="246" y="78"/>
                  <a:pt x="247" y="76"/>
                  <a:pt x="247" y="71"/>
                </a:cubicBezTo>
                <a:lnTo>
                  <a:pt x="247" y="22"/>
                </a:lnTo>
                <a:close/>
              </a:path>
            </a:pathLst>
          </a:custGeom>
          <a:solidFill>
            <a:srgbClr val="00AF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9" name="Freeform 13"/>
          <p:cNvSpPr>
            <a:spLocks/>
          </p:cNvSpPr>
          <p:nvPr userDrawn="1"/>
        </p:nvSpPr>
        <p:spPr bwMode="auto">
          <a:xfrm>
            <a:off x="10056285" y="6354763"/>
            <a:ext cx="266700" cy="211138"/>
          </a:xfrm>
          <a:custGeom>
            <a:avLst/>
            <a:gdLst>
              <a:gd name="T0" fmla="*/ 9 w 317"/>
              <a:gd name="T1" fmla="*/ 0 h 330"/>
              <a:gd name="T2" fmla="*/ 0 w 317"/>
              <a:gd name="T3" fmla="*/ 10 h 330"/>
              <a:gd name="T4" fmla="*/ 0 w 317"/>
              <a:gd name="T5" fmla="*/ 19 h 330"/>
              <a:gd name="T6" fmla="*/ 18 w 317"/>
              <a:gd name="T7" fmla="*/ 35 h 330"/>
              <a:gd name="T8" fmla="*/ 49 w 317"/>
              <a:gd name="T9" fmla="*/ 44 h 330"/>
              <a:gd name="T10" fmla="*/ 49 w 317"/>
              <a:gd name="T11" fmla="*/ 193 h 330"/>
              <a:gd name="T12" fmla="*/ 152 w 317"/>
              <a:gd name="T13" fmla="*/ 330 h 330"/>
              <a:gd name="T14" fmla="*/ 247 w 317"/>
              <a:gd name="T15" fmla="*/ 280 h 330"/>
              <a:gd name="T16" fmla="*/ 249 w 317"/>
              <a:gd name="T17" fmla="*/ 280 h 330"/>
              <a:gd name="T18" fmla="*/ 249 w 317"/>
              <a:gd name="T19" fmla="*/ 312 h 330"/>
              <a:gd name="T20" fmla="*/ 257 w 317"/>
              <a:gd name="T21" fmla="*/ 320 h 330"/>
              <a:gd name="T22" fmla="*/ 309 w 317"/>
              <a:gd name="T23" fmla="*/ 320 h 330"/>
              <a:gd name="T24" fmla="*/ 317 w 317"/>
              <a:gd name="T25" fmla="*/ 312 h 330"/>
              <a:gd name="T26" fmla="*/ 317 w 317"/>
              <a:gd name="T27" fmla="*/ 8 h 330"/>
              <a:gd name="T28" fmla="*/ 309 w 317"/>
              <a:gd name="T29" fmla="*/ 0 h 330"/>
              <a:gd name="T30" fmla="*/ 255 w 317"/>
              <a:gd name="T31" fmla="*/ 0 h 330"/>
              <a:gd name="T32" fmla="*/ 247 w 317"/>
              <a:gd name="T33" fmla="*/ 8 h 330"/>
              <a:gd name="T34" fmla="*/ 247 w 317"/>
              <a:gd name="T35" fmla="*/ 226 h 330"/>
              <a:gd name="T36" fmla="*/ 173 w 317"/>
              <a:gd name="T37" fmla="*/ 268 h 330"/>
              <a:gd name="T38" fmla="*/ 119 w 317"/>
              <a:gd name="T39" fmla="*/ 173 h 330"/>
              <a:gd name="T40" fmla="*/ 119 w 317"/>
              <a:gd name="T41" fmla="*/ 8 h 330"/>
              <a:gd name="T42" fmla="*/ 111 w 317"/>
              <a:gd name="T43" fmla="*/ 0 h 330"/>
              <a:gd name="T44" fmla="*/ 9 w 317"/>
              <a:gd name="T45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7" h="330">
                <a:moveTo>
                  <a:pt x="9" y="0"/>
                </a:moveTo>
                <a:cubicBezTo>
                  <a:pt x="1" y="0"/>
                  <a:pt x="0" y="4"/>
                  <a:pt x="0" y="1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1"/>
                  <a:pt x="4" y="31"/>
                  <a:pt x="18" y="35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306"/>
                  <a:pt x="99" y="330"/>
                  <a:pt x="152" y="330"/>
                </a:cubicBezTo>
                <a:cubicBezTo>
                  <a:pt x="194" y="330"/>
                  <a:pt x="221" y="314"/>
                  <a:pt x="247" y="280"/>
                </a:cubicBezTo>
                <a:cubicBezTo>
                  <a:pt x="249" y="280"/>
                  <a:pt x="249" y="280"/>
                  <a:pt x="249" y="280"/>
                </a:cubicBezTo>
                <a:cubicBezTo>
                  <a:pt x="249" y="312"/>
                  <a:pt x="249" y="312"/>
                  <a:pt x="249" y="312"/>
                </a:cubicBezTo>
                <a:cubicBezTo>
                  <a:pt x="249" y="318"/>
                  <a:pt x="251" y="320"/>
                  <a:pt x="257" y="320"/>
                </a:cubicBezTo>
                <a:cubicBezTo>
                  <a:pt x="309" y="320"/>
                  <a:pt x="309" y="320"/>
                  <a:pt x="309" y="320"/>
                </a:cubicBezTo>
                <a:cubicBezTo>
                  <a:pt x="315" y="320"/>
                  <a:pt x="317" y="318"/>
                  <a:pt x="317" y="312"/>
                </a:cubicBezTo>
                <a:cubicBezTo>
                  <a:pt x="317" y="8"/>
                  <a:pt x="317" y="8"/>
                  <a:pt x="317" y="8"/>
                </a:cubicBezTo>
                <a:cubicBezTo>
                  <a:pt x="317" y="2"/>
                  <a:pt x="315" y="0"/>
                  <a:pt x="309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49" y="0"/>
                  <a:pt x="247" y="2"/>
                  <a:pt x="247" y="8"/>
                </a:cubicBezTo>
                <a:cubicBezTo>
                  <a:pt x="247" y="226"/>
                  <a:pt x="247" y="226"/>
                  <a:pt x="247" y="226"/>
                </a:cubicBezTo>
                <a:cubicBezTo>
                  <a:pt x="227" y="255"/>
                  <a:pt x="202" y="268"/>
                  <a:pt x="173" y="268"/>
                </a:cubicBezTo>
                <a:cubicBezTo>
                  <a:pt x="122" y="268"/>
                  <a:pt x="119" y="231"/>
                  <a:pt x="119" y="173"/>
                </a:cubicBezTo>
                <a:cubicBezTo>
                  <a:pt x="119" y="8"/>
                  <a:pt x="119" y="8"/>
                  <a:pt x="119" y="8"/>
                </a:cubicBezTo>
                <a:cubicBezTo>
                  <a:pt x="119" y="2"/>
                  <a:pt x="116" y="0"/>
                  <a:pt x="111" y="0"/>
                </a:cubicBezTo>
                <a:lnTo>
                  <a:pt x="9" y="0"/>
                </a:lnTo>
                <a:close/>
              </a:path>
            </a:pathLst>
          </a:custGeom>
          <a:solidFill>
            <a:srgbClr val="00AF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20" name="Freeform 14"/>
          <p:cNvSpPr>
            <a:spLocks/>
          </p:cNvSpPr>
          <p:nvPr userDrawn="1"/>
        </p:nvSpPr>
        <p:spPr bwMode="auto">
          <a:xfrm>
            <a:off x="10399185" y="6348413"/>
            <a:ext cx="393700" cy="211138"/>
          </a:xfrm>
          <a:custGeom>
            <a:avLst/>
            <a:gdLst>
              <a:gd name="T0" fmla="*/ 0 w 467"/>
              <a:gd name="T1" fmla="*/ 322 h 330"/>
              <a:gd name="T2" fmla="*/ 8 w 467"/>
              <a:gd name="T3" fmla="*/ 330 h 330"/>
              <a:gd name="T4" fmla="*/ 62 w 467"/>
              <a:gd name="T5" fmla="*/ 330 h 330"/>
              <a:gd name="T6" fmla="*/ 70 w 467"/>
              <a:gd name="T7" fmla="*/ 322 h 330"/>
              <a:gd name="T8" fmla="*/ 70 w 467"/>
              <a:gd name="T9" fmla="*/ 104 h 330"/>
              <a:gd name="T10" fmla="*/ 145 w 467"/>
              <a:gd name="T11" fmla="*/ 62 h 330"/>
              <a:gd name="T12" fmla="*/ 198 w 467"/>
              <a:gd name="T13" fmla="*/ 157 h 330"/>
              <a:gd name="T14" fmla="*/ 198 w 467"/>
              <a:gd name="T15" fmla="*/ 322 h 330"/>
              <a:gd name="T16" fmla="*/ 206 w 467"/>
              <a:gd name="T17" fmla="*/ 330 h 330"/>
              <a:gd name="T18" fmla="*/ 261 w 467"/>
              <a:gd name="T19" fmla="*/ 330 h 330"/>
              <a:gd name="T20" fmla="*/ 268 w 467"/>
              <a:gd name="T21" fmla="*/ 322 h 330"/>
              <a:gd name="T22" fmla="*/ 268 w 467"/>
              <a:gd name="T23" fmla="*/ 104 h 330"/>
              <a:gd name="T24" fmla="*/ 343 w 467"/>
              <a:gd name="T25" fmla="*/ 62 h 330"/>
              <a:gd name="T26" fmla="*/ 397 w 467"/>
              <a:gd name="T27" fmla="*/ 157 h 330"/>
              <a:gd name="T28" fmla="*/ 397 w 467"/>
              <a:gd name="T29" fmla="*/ 322 h 330"/>
              <a:gd name="T30" fmla="*/ 405 w 467"/>
              <a:gd name="T31" fmla="*/ 330 h 330"/>
              <a:gd name="T32" fmla="*/ 459 w 467"/>
              <a:gd name="T33" fmla="*/ 330 h 330"/>
              <a:gd name="T34" fmla="*/ 467 w 467"/>
              <a:gd name="T35" fmla="*/ 322 h 330"/>
              <a:gd name="T36" fmla="*/ 467 w 467"/>
              <a:gd name="T37" fmla="*/ 137 h 330"/>
              <a:gd name="T38" fmla="*/ 363 w 467"/>
              <a:gd name="T39" fmla="*/ 0 h 330"/>
              <a:gd name="T40" fmla="*/ 253 w 467"/>
              <a:gd name="T41" fmla="*/ 54 h 330"/>
              <a:gd name="T42" fmla="*/ 165 w 467"/>
              <a:gd name="T43" fmla="*/ 0 h 330"/>
              <a:gd name="T44" fmla="*/ 70 w 467"/>
              <a:gd name="T45" fmla="*/ 50 h 330"/>
              <a:gd name="T46" fmla="*/ 68 w 467"/>
              <a:gd name="T47" fmla="*/ 50 h 330"/>
              <a:gd name="T48" fmla="*/ 68 w 467"/>
              <a:gd name="T49" fmla="*/ 18 h 330"/>
              <a:gd name="T50" fmla="*/ 60 w 467"/>
              <a:gd name="T51" fmla="*/ 10 h 330"/>
              <a:gd name="T52" fmla="*/ 8 w 467"/>
              <a:gd name="T53" fmla="*/ 10 h 330"/>
              <a:gd name="T54" fmla="*/ 0 w 467"/>
              <a:gd name="T55" fmla="*/ 18 h 330"/>
              <a:gd name="T56" fmla="*/ 0 w 467"/>
              <a:gd name="T57" fmla="*/ 322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7" h="330">
                <a:moveTo>
                  <a:pt x="0" y="322"/>
                </a:moveTo>
                <a:cubicBezTo>
                  <a:pt x="0" y="328"/>
                  <a:pt x="2" y="330"/>
                  <a:pt x="8" y="330"/>
                </a:cubicBezTo>
                <a:cubicBezTo>
                  <a:pt x="62" y="330"/>
                  <a:pt x="62" y="330"/>
                  <a:pt x="62" y="330"/>
                </a:cubicBezTo>
                <a:cubicBezTo>
                  <a:pt x="68" y="330"/>
                  <a:pt x="70" y="328"/>
                  <a:pt x="70" y="322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91" y="75"/>
                  <a:pt x="115" y="62"/>
                  <a:pt x="145" y="62"/>
                </a:cubicBezTo>
                <a:cubicBezTo>
                  <a:pt x="196" y="62"/>
                  <a:pt x="198" y="99"/>
                  <a:pt x="198" y="157"/>
                </a:cubicBezTo>
                <a:cubicBezTo>
                  <a:pt x="198" y="322"/>
                  <a:pt x="198" y="322"/>
                  <a:pt x="198" y="322"/>
                </a:cubicBezTo>
                <a:cubicBezTo>
                  <a:pt x="198" y="328"/>
                  <a:pt x="200" y="330"/>
                  <a:pt x="206" y="330"/>
                </a:cubicBezTo>
                <a:cubicBezTo>
                  <a:pt x="261" y="330"/>
                  <a:pt x="261" y="330"/>
                  <a:pt x="261" y="330"/>
                </a:cubicBezTo>
                <a:cubicBezTo>
                  <a:pt x="267" y="330"/>
                  <a:pt x="268" y="328"/>
                  <a:pt x="268" y="322"/>
                </a:cubicBezTo>
                <a:cubicBezTo>
                  <a:pt x="268" y="104"/>
                  <a:pt x="268" y="104"/>
                  <a:pt x="268" y="104"/>
                </a:cubicBezTo>
                <a:cubicBezTo>
                  <a:pt x="289" y="75"/>
                  <a:pt x="313" y="62"/>
                  <a:pt x="343" y="62"/>
                </a:cubicBezTo>
                <a:cubicBezTo>
                  <a:pt x="394" y="62"/>
                  <a:pt x="397" y="99"/>
                  <a:pt x="397" y="157"/>
                </a:cubicBezTo>
                <a:cubicBezTo>
                  <a:pt x="397" y="322"/>
                  <a:pt x="397" y="322"/>
                  <a:pt x="397" y="322"/>
                </a:cubicBezTo>
                <a:cubicBezTo>
                  <a:pt x="397" y="328"/>
                  <a:pt x="399" y="330"/>
                  <a:pt x="405" y="330"/>
                </a:cubicBezTo>
                <a:cubicBezTo>
                  <a:pt x="459" y="330"/>
                  <a:pt x="459" y="330"/>
                  <a:pt x="459" y="330"/>
                </a:cubicBezTo>
                <a:cubicBezTo>
                  <a:pt x="465" y="330"/>
                  <a:pt x="467" y="328"/>
                  <a:pt x="467" y="322"/>
                </a:cubicBezTo>
                <a:cubicBezTo>
                  <a:pt x="467" y="137"/>
                  <a:pt x="467" y="137"/>
                  <a:pt x="467" y="137"/>
                </a:cubicBezTo>
                <a:cubicBezTo>
                  <a:pt x="467" y="23"/>
                  <a:pt x="417" y="0"/>
                  <a:pt x="363" y="0"/>
                </a:cubicBezTo>
                <a:cubicBezTo>
                  <a:pt x="316" y="0"/>
                  <a:pt x="283" y="18"/>
                  <a:pt x="253" y="54"/>
                </a:cubicBezTo>
                <a:cubicBezTo>
                  <a:pt x="235" y="12"/>
                  <a:pt x="201" y="0"/>
                  <a:pt x="165" y="0"/>
                </a:cubicBezTo>
                <a:cubicBezTo>
                  <a:pt x="124" y="0"/>
                  <a:pt x="97" y="16"/>
                  <a:pt x="70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18"/>
                  <a:pt x="68" y="18"/>
                  <a:pt x="68" y="18"/>
                </a:cubicBezTo>
                <a:cubicBezTo>
                  <a:pt x="68" y="12"/>
                  <a:pt x="65" y="10"/>
                  <a:pt x="60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2" y="10"/>
                  <a:pt x="0" y="12"/>
                  <a:pt x="0" y="18"/>
                </a:cubicBezTo>
                <a:lnTo>
                  <a:pt x="0" y="322"/>
                </a:lnTo>
                <a:close/>
              </a:path>
            </a:pathLst>
          </a:custGeom>
          <a:solidFill>
            <a:srgbClr val="00AF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06" y="6183340"/>
            <a:ext cx="12185993" cy="6859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00" y="5940000"/>
            <a:ext cx="864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eve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8000" y="1003462"/>
            <a:ext cx="9936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27387" y="1650209"/>
            <a:ext cx="9936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695333" y="5292000"/>
            <a:ext cx="108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128001" y="4078255"/>
            <a:ext cx="7128209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01" y="6264000"/>
            <a:ext cx="3235743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696000" y="594000"/>
            <a:ext cx="108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84544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992000" y="6588000"/>
            <a:ext cx="144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720000" y="6588000"/>
            <a:ext cx="52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274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992000" y="6588000"/>
            <a:ext cx="144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720000" y="6588000"/>
            <a:ext cx="52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696000" y="1650209"/>
            <a:ext cx="108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000" y="1004344"/>
            <a:ext cx="108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6196800" y="1814400"/>
            <a:ext cx="5299867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696384" y="1814400"/>
            <a:ext cx="5385600" cy="41249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992000" y="6588000"/>
            <a:ext cx="144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720000" y="6588000"/>
            <a:ext cx="52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000" y="1004344"/>
            <a:ext cx="108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696384" y="1814400"/>
            <a:ext cx="5385600" cy="4125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196800" y="1814400"/>
            <a:ext cx="5299867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992000" y="6588000"/>
            <a:ext cx="144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720000" y="6588000"/>
            <a:ext cx="52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000" y="1004344"/>
            <a:ext cx="108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95334" y="1814400"/>
            <a:ext cx="10801333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992000" y="6588000"/>
            <a:ext cx="144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720000" y="6588000"/>
            <a:ext cx="52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95334" y="592932"/>
            <a:ext cx="10801333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992000" y="6588000"/>
            <a:ext cx="144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720000" y="6588000"/>
            <a:ext cx="52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7823200" y="6264275"/>
            <a:ext cx="3236384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96000" y="1004344"/>
            <a:ext cx="108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6000" y="1814635"/>
            <a:ext cx="108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992000" y="6588000"/>
            <a:ext cx="144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720000" y="6588000"/>
            <a:ext cx="52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696000" y="594000"/>
            <a:ext cx="108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8" name="Rechthoek 17"/>
          <p:cNvSpPr/>
          <p:nvPr userDrawn="1"/>
        </p:nvSpPr>
        <p:spPr>
          <a:xfrm>
            <a:off x="696000" y="6264000"/>
            <a:ext cx="108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9599084" y="6575426"/>
            <a:ext cx="1473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9599084" y="6575426"/>
            <a:ext cx="1473200" cy="136525"/>
            <a:chOff x="7199313" y="6575425"/>
            <a:chExt cx="1104900" cy="136525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7199313" y="6575425"/>
              <a:ext cx="746125" cy="136525"/>
            </a:xfrm>
            <a:custGeom>
              <a:avLst/>
              <a:gdLst>
                <a:gd name="T0" fmla="*/ 145 w 2581"/>
                <a:gd name="T1" fmla="*/ 203 h 473"/>
                <a:gd name="T2" fmla="*/ 162 w 2581"/>
                <a:gd name="T3" fmla="*/ 43 h 473"/>
                <a:gd name="T4" fmla="*/ 185 w 2581"/>
                <a:gd name="T5" fmla="*/ 0 h 473"/>
                <a:gd name="T6" fmla="*/ 0 w 2581"/>
                <a:gd name="T7" fmla="*/ 24 h 473"/>
                <a:gd name="T8" fmla="*/ 46 w 2581"/>
                <a:gd name="T9" fmla="*/ 417 h 473"/>
                <a:gd name="T10" fmla="*/ 0 w 2581"/>
                <a:gd name="T11" fmla="*/ 453 h 473"/>
                <a:gd name="T12" fmla="*/ 176 w 2581"/>
                <a:gd name="T13" fmla="*/ 453 h 473"/>
                <a:gd name="T14" fmla="*/ 129 w 2581"/>
                <a:gd name="T15" fmla="*/ 417 h 473"/>
                <a:gd name="T16" fmla="*/ 287 w 2581"/>
                <a:gd name="T17" fmla="*/ 452 h 473"/>
                <a:gd name="T18" fmla="*/ 407 w 2581"/>
                <a:gd name="T19" fmla="*/ 453 h 473"/>
                <a:gd name="T20" fmla="*/ 352 w 2581"/>
                <a:gd name="T21" fmla="*/ 397 h 473"/>
                <a:gd name="T22" fmla="*/ 545 w 2581"/>
                <a:gd name="T23" fmla="*/ 334 h 473"/>
                <a:gd name="T24" fmla="*/ 547 w 2581"/>
                <a:gd name="T25" fmla="*/ 418 h 473"/>
                <a:gd name="T26" fmla="*/ 914 w 2581"/>
                <a:gd name="T27" fmla="*/ 418 h 473"/>
                <a:gd name="T28" fmla="*/ 988 w 2581"/>
                <a:gd name="T29" fmla="*/ 299 h 473"/>
                <a:gd name="T30" fmla="*/ 1045 w 2581"/>
                <a:gd name="T31" fmla="*/ 0 h 473"/>
                <a:gd name="T32" fmla="*/ 939 w 2581"/>
                <a:gd name="T33" fmla="*/ 19 h 473"/>
                <a:gd name="T34" fmla="*/ 988 w 2581"/>
                <a:gd name="T35" fmla="*/ 158 h 473"/>
                <a:gd name="T36" fmla="*/ 884 w 2581"/>
                <a:gd name="T37" fmla="*/ 473 h 473"/>
                <a:gd name="T38" fmla="*/ 1003 w 2581"/>
                <a:gd name="T39" fmla="*/ 463 h 473"/>
                <a:gd name="T40" fmla="*/ 1109 w 2581"/>
                <a:gd name="T41" fmla="*/ 444 h 473"/>
                <a:gd name="T42" fmla="*/ 1060 w 2581"/>
                <a:gd name="T43" fmla="*/ 16 h 473"/>
                <a:gd name="T44" fmla="*/ 2045 w 2581"/>
                <a:gd name="T45" fmla="*/ 143 h 473"/>
                <a:gd name="T46" fmla="*/ 2054 w 2581"/>
                <a:gd name="T47" fmla="*/ 178 h 473"/>
                <a:gd name="T48" fmla="*/ 2011 w 2581"/>
                <a:gd name="T49" fmla="*/ 418 h 473"/>
                <a:gd name="T50" fmla="*/ 1941 w 2581"/>
                <a:gd name="T51" fmla="*/ 143 h 473"/>
                <a:gd name="T52" fmla="*/ 1835 w 2581"/>
                <a:gd name="T53" fmla="*/ 162 h 473"/>
                <a:gd name="T54" fmla="*/ 1884 w 2581"/>
                <a:gd name="T55" fmla="*/ 350 h 473"/>
                <a:gd name="T56" fmla="*/ 2086 w 2581"/>
                <a:gd name="T57" fmla="*/ 447 h 473"/>
                <a:gd name="T58" fmla="*/ 2207 w 2581"/>
                <a:gd name="T59" fmla="*/ 453 h 473"/>
                <a:gd name="T60" fmla="*/ 2158 w 2581"/>
                <a:gd name="T61" fmla="*/ 418 h 473"/>
                <a:gd name="T62" fmla="*/ 738 w 2581"/>
                <a:gd name="T63" fmla="*/ 453 h 473"/>
                <a:gd name="T64" fmla="*/ 689 w 2581"/>
                <a:gd name="T65" fmla="*/ 418 h 473"/>
                <a:gd name="T66" fmla="*/ 476 w 2581"/>
                <a:gd name="T67" fmla="*/ 145 h 473"/>
                <a:gd name="T68" fmla="*/ 455 w 2581"/>
                <a:gd name="T69" fmla="*/ 217 h 473"/>
                <a:gd name="T70" fmla="*/ 616 w 2581"/>
                <a:gd name="T71" fmla="*/ 251 h 473"/>
                <a:gd name="T72" fmla="*/ 431 w 2581"/>
                <a:gd name="T73" fmla="*/ 383 h 473"/>
                <a:gd name="T74" fmla="*/ 616 w 2581"/>
                <a:gd name="T75" fmla="*/ 447 h 473"/>
                <a:gd name="T76" fmla="*/ 1372 w 2581"/>
                <a:gd name="T77" fmla="*/ 305 h 473"/>
                <a:gd name="T78" fmla="*/ 1223 w 2581"/>
                <a:gd name="T79" fmla="*/ 227 h 473"/>
                <a:gd name="T80" fmla="*/ 1450 w 2581"/>
                <a:gd name="T81" fmla="*/ 291 h 473"/>
                <a:gd name="T82" fmla="*/ 1223 w 2581"/>
                <a:gd name="T83" fmla="*/ 16 h 473"/>
                <a:gd name="T84" fmla="*/ 1101 w 2581"/>
                <a:gd name="T85" fmla="*/ 11 h 473"/>
                <a:gd name="T86" fmla="*/ 1150 w 2581"/>
                <a:gd name="T87" fmla="*/ 45 h 473"/>
                <a:gd name="T88" fmla="*/ 1283 w 2581"/>
                <a:gd name="T89" fmla="*/ 473 h 473"/>
                <a:gd name="T90" fmla="*/ 2385 w 2581"/>
                <a:gd name="T91" fmla="*/ 418 h 473"/>
                <a:gd name="T92" fmla="*/ 2459 w 2581"/>
                <a:gd name="T93" fmla="*/ 299 h 473"/>
                <a:gd name="T94" fmla="*/ 2517 w 2581"/>
                <a:gd name="T95" fmla="*/ 0 h 473"/>
                <a:gd name="T96" fmla="*/ 2410 w 2581"/>
                <a:gd name="T97" fmla="*/ 19 h 473"/>
                <a:gd name="T98" fmla="*/ 2459 w 2581"/>
                <a:gd name="T99" fmla="*/ 158 h 473"/>
                <a:gd name="T100" fmla="*/ 2355 w 2581"/>
                <a:gd name="T101" fmla="*/ 473 h 473"/>
                <a:gd name="T102" fmla="*/ 2474 w 2581"/>
                <a:gd name="T103" fmla="*/ 463 h 473"/>
                <a:gd name="T104" fmla="*/ 2581 w 2581"/>
                <a:gd name="T105" fmla="*/ 444 h 473"/>
                <a:gd name="T106" fmla="*/ 2532 w 2581"/>
                <a:gd name="T107" fmla="*/ 16 h 473"/>
                <a:gd name="T108" fmla="*/ 1658 w 2581"/>
                <a:gd name="T109" fmla="*/ 179 h 473"/>
                <a:gd name="T110" fmla="*/ 1650 w 2581"/>
                <a:gd name="T111" fmla="*/ 473 h 473"/>
                <a:gd name="T112" fmla="*/ 1496 w 2581"/>
                <a:gd name="T113" fmla="*/ 31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1" h="473">
                  <a:moveTo>
                    <a:pt x="162" y="43"/>
                  </a:move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lnTo>
                    <a:pt x="162" y="43"/>
                  </a:lnTo>
                  <a:close/>
                  <a:moveTo>
                    <a:pt x="248" y="229"/>
                  </a:move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moveTo>
                    <a:pt x="509" y="377"/>
                  </a:moveTo>
                  <a:cubicBezTo>
                    <a:pt x="509" y="344"/>
                    <a:pt x="528" y="338"/>
                    <a:pt x="545" y="334"/>
                  </a:cubicBezTo>
                  <a:cubicBezTo>
                    <a:pt x="616" y="317"/>
                    <a:pt x="616" y="317"/>
                    <a:pt x="616" y="317"/>
                  </a:cubicBezTo>
                  <a:cubicBezTo>
                    <a:pt x="616" y="387"/>
                    <a:pt x="616" y="387"/>
                    <a:pt x="616" y="387"/>
                  </a:cubicBezTo>
                  <a:cubicBezTo>
                    <a:pt x="591" y="409"/>
                    <a:pt x="566" y="418"/>
                    <a:pt x="547" y="418"/>
                  </a:cubicBezTo>
                  <a:cubicBezTo>
                    <a:pt x="530" y="418"/>
                    <a:pt x="509" y="411"/>
                    <a:pt x="509" y="377"/>
                  </a:cubicBezTo>
                  <a:moveTo>
                    <a:pt x="988" y="379"/>
                  </a:moveTo>
                  <a:cubicBezTo>
                    <a:pt x="966" y="401"/>
                    <a:pt x="942" y="418"/>
                    <a:pt x="914" y="418"/>
                  </a:cubicBezTo>
                  <a:cubicBezTo>
                    <a:pt x="861" y="418"/>
                    <a:pt x="838" y="362"/>
                    <a:pt x="838" y="299"/>
                  </a:cubicBezTo>
                  <a:cubicBezTo>
                    <a:pt x="838" y="225"/>
                    <a:pt x="870" y="179"/>
                    <a:pt x="919" y="179"/>
                  </a:cubicBezTo>
                  <a:cubicBezTo>
                    <a:pt x="970" y="179"/>
                    <a:pt x="988" y="229"/>
                    <a:pt x="988" y="299"/>
                  </a:cubicBezTo>
                  <a:lnTo>
                    <a:pt x="988" y="379"/>
                  </a:lnTo>
                  <a:close/>
                  <a:moveTo>
                    <a:pt x="1060" y="16"/>
                  </a:moveTo>
                  <a:cubicBezTo>
                    <a:pt x="1060" y="6"/>
                    <a:pt x="1057" y="0"/>
                    <a:pt x="1045" y="0"/>
                  </a:cubicBezTo>
                  <a:cubicBezTo>
                    <a:pt x="947" y="0"/>
                    <a:pt x="947" y="0"/>
                    <a:pt x="947" y="0"/>
                  </a:cubicBezTo>
                  <a:cubicBezTo>
                    <a:pt x="940" y="0"/>
                    <a:pt x="939" y="4"/>
                    <a:pt x="939" y="11"/>
                  </a:cubicBezTo>
                  <a:cubicBezTo>
                    <a:pt x="939" y="19"/>
                    <a:pt x="939" y="19"/>
                    <a:pt x="939" y="19"/>
                  </a:cubicBezTo>
                  <a:cubicBezTo>
                    <a:pt x="939" y="31"/>
                    <a:pt x="943" y="32"/>
                    <a:pt x="957" y="36"/>
                  </a:cubicBezTo>
                  <a:cubicBezTo>
                    <a:pt x="988" y="45"/>
                    <a:pt x="988" y="45"/>
                    <a:pt x="988" y="45"/>
                  </a:cubicBezTo>
                  <a:cubicBezTo>
                    <a:pt x="988" y="158"/>
                    <a:pt x="988" y="158"/>
                    <a:pt x="988" y="158"/>
                  </a:cubicBezTo>
                  <a:cubicBezTo>
                    <a:pt x="976" y="148"/>
                    <a:pt x="951" y="133"/>
                    <a:pt x="914" y="133"/>
                  </a:cubicBezTo>
                  <a:cubicBezTo>
                    <a:pt x="842" y="133"/>
                    <a:pt x="761" y="185"/>
                    <a:pt x="761" y="313"/>
                  </a:cubicBezTo>
                  <a:cubicBezTo>
                    <a:pt x="761" y="425"/>
                    <a:pt x="823" y="473"/>
                    <a:pt x="884" y="473"/>
                  </a:cubicBezTo>
                  <a:cubicBezTo>
                    <a:pt x="923" y="473"/>
                    <a:pt x="956" y="453"/>
                    <a:pt x="988" y="420"/>
                  </a:cubicBezTo>
                  <a:cubicBezTo>
                    <a:pt x="988" y="447"/>
                    <a:pt x="988" y="447"/>
                    <a:pt x="988" y="447"/>
                  </a:cubicBezTo>
                  <a:cubicBezTo>
                    <a:pt x="988" y="457"/>
                    <a:pt x="991" y="463"/>
                    <a:pt x="1003" y="463"/>
                  </a:cubicBezTo>
                  <a:cubicBezTo>
                    <a:pt x="1101" y="463"/>
                    <a:pt x="1101" y="463"/>
                    <a:pt x="1101" y="463"/>
                  </a:cubicBezTo>
                  <a:cubicBezTo>
                    <a:pt x="1108" y="463"/>
                    <a:pt x="1109" y="459"/>
                    <a:pt x="1109" y="453"/>
                  </a:cubicBezTo>
                  <a:cubicBezTo>
                    <a:pt x="1109" y="444"/>
                    <a:pt x="1109" y="444"/>
                    <a:pt x="1109" y="444"/>
                  </a:cubicBezTo>
                  <a:cubicBezTo>
                    <a:pt x="1109" y="432"/>
                    <a:pt x="1105" y="432"/>
                    <a:pt x="1092" y="428"/>
                  </a:cubicBezTo>
                  <a:cubicBezTo>
                    <a:pt x="1060" y="418"/>
                    <a:pt x="1060" y="418"/>
                    <a:pt x="1060" y="418"/>
                  </a:cubicBezTo>
                  <a:lnTo>
                    <a:pt x="1060" y="16"/>
                  </a:lnTo>
                  <a:close/>
                  <a:moveTo>
                    <a:pt x="2158" y="158"/>
                  </a:moveTo>
                  <a:cubicBezTo>
                    <a:pt x="2158" y="149"/>
                    <a:pt x="2155" y="143"/>
                    <a:pt x="2143" y="143"/>
                  </a:cubicBezTo>
                  <a:cubicBezTo>
                    <a:pt x="2045" y="143"/>
                    <a:pt x="2045" y="143"/>
                    <a:pt x="2045" y="143"/>
                  </a:cubicBezTo>
                  <a:cubicBezTo>
                    <a:pt x="2037" y="143"/>
                    <a:pt x="2037" y="147"/>
                    <a:pt x="2037" y="153"/>
                  </a:cubicBezTo>
                  <a:cubicBezTo>
                    <a:pt x="2037" y="162"/>
                    <a:pt x="2037" y="162"/>
                    <a:pt x="2037" y="162"/>
                  </a:cubicBezTo>
                  <a:cubicBezTo>
                    <a:pt x="2037" y="174"/>
                    <a:pt x="2041" y="174"/>
                    <a:pt x="2054" y="178"/>
                  </a:cubicBezTo>
                  <a:cubicBezTo>
                    <a:pt x="2086" y="187"/>
                    <a:pt x="2086" y="187"/>
                    <a:pt x="2086" y="187"/>
                  </a:cubicBezTo>
                  <a:cubicBezTo>
                    <a:pt x="2086" y="379"/>
                    <a:pt x="2086" y="379"/>
                    <a:pt x="2086" y="379"/>
                  </a:cubicBezTo>
                  <a:cubicBezTo>
                    <a:pt x="2059" y="407"/>
                    <a:pt x="2039" y="418"/>
                    <a:pt x="2011" y="418"/>
                  </a:cubicBezTo>
                  <a:cubicBezTo>
                    <a:pt x="1960" y="418"/>
                    <a:pt x="1956" y="379"/>
                    <a:pt x="1956" y="312"/>
                  </a:cubicBezTo>
                  <a:cubicBezTo>
                    <a:pt x="1956" y="158"/>
                    <a:pt x="1956" y="158"/>
                    <a:pt x="1956" y="158"/>
                  </a:cubicBezTo>
                  <a:cubicBezTo>
                    <a:pt x="1956" y="149"/>
                    <a:pt x="1953" y="143"/>
                    <a:pt x="1941" y="143"/>
                  </a:cubicBezTo>
                  <a:cubicBezTo>
                    <a:pt x="1843" y="143"/>
                    <a:pt x="1843" y="143"/>
                    <a:pt x="1843" y="143"/>
                  </a:cubicBezTo>
                  <a:cubicBezTo>
                    <a:pt x="1836" y="143"/>
                    <a:pt x="1835" y="147"/>
                    <a:pt x="1835" y="153"/>
                  </a:cubicBezTo>
                  <a:cubicBezTo>
                    <a:pt x="1835" y="162"/>
                    <a:pt x="1835" y="162"/>
                    <a:pt x="1835" y="162"/>
                  </a:cubicBezTo>
                  <a:cubicBezTo>
                    <a:pt x="1835" y="174"/>
                    <a:pt x="1839" y="174"/>
                    <a:pt x="1853" y="178"/>
                  </a:cubicBezTo>
                  <a:cubicBezTo>
                    <a:pt x="1884" y="187"/>
                    <a:pt x="1884" y="187"/>
                    <a:pt x="1884" y="187"/>
                  </a:cubicBezTo>
                  <a:cubicBezTo>
                    <a:pt x="1884" y="350"/>
                    <a:pt x="1884" y="350"/>
                    <a:pt x="1884" y="350"/>
                  </a:cubicBezTo>
                  <a:cubicBezTo>
                    <a:pt x="1884" y="452"/>
                    <a:pt x="1931" y="473"/>
                    <a:pt x="1980" y="473"/>
                  </a:cubicBezTo>
                  <a:cubicBezTo>
                    <a:pt x="2023" y="473"/>
                    <a:pt x="2055" y="455"/>
                    <a:pt x="2086" y="420"/>
                  </a:cubicBezTo>
                  <a:cubicBezTo>
                    <a:pt x="2086" y="447"/>
                    <a:pt x="2086" y="447"/>
                    <a:pt x="2086" y="447"/>
                  </a:cubicBezTo>
                  <a:cubicBezTo>
                    <a:pt x="2086" y="457"/>
                    <a:pt x="2089" y="463"/>
                    <a:pt x="2101" y="463"/>
                  </a:cubicBezTo>
                  <a:cubicBezTo>
                    <a:pt x="2199" y="463"/>
                    <a:pt x="2199" y="463"/>
                    <a:pt x="2199" y="463"/>
                  </a:cubicBezTo>
                  <a:cubicBezTo>
                    <a:pt x="2206" y="463"/>
                    <a:pt x="2207" y="459"/>
                    <a:pt x="2207" y="453"/>
                  </a:cubicBezTo>
                  <a:cubicBezTo>
                    <a:pt x="2207" y="444"/>
                    <a:pt x="2207" y="444"/>
                    <a:pt x="2207" y="444"/>
                  </a:cubicBezTo>
                  <a:cubicBezTo>
                    <a:pt x="2207" y="432"/>
                    <a:pt x="2203" y="432"/>
                    <a:pt x="2189" y="428"/>
                  </a:cubicBezTo>
                  <a:cubicBezTo>
                    <a:pt x="2158" y="418"/>
                    <a:pt x="2158" y="418"/>
                    <a:pt x="2158" y="418"/>
                  </a:cubicBezTo>
                  <a:lnTo>
                    <a:pt x="2158" y="158"/>
                  </a:lnTo>
                  <a:close/>
                  <a:moveTo>
                    <a:pt x="729" y="463"/>
                  </a:moveTo>
                  <a:cubicBezTo>
                    <a:pt x="736" y="463"/>
                    <a:pt x="738" y="459"/>
                    <a:pt x="738" y="453"/>
                  </a:cubicBezTo>
                  <a:cubicBezTo>
                    <a:pt x="738" y="444"/>
                    <a:pt x="738" y="444"/>
                    <a:pt x="738" y="444"/>
                  </a:cubicBezTo>
                  <a:cubicBezTo>
                    <a:pt x="738" y="432"/>
                    <a:pt x="734" y="432"/>
                    <a:pt x="720" y="428"/>
                  </a:cubicBezTo>
                  <a:cubicBezTo>
                    <a:pt x="689" y="418"/>
                    <a:pt x="689" y="418"/>
                    <a:pt x="689" y="418"/>
                  </a:cubicBezTo>
                  <a:cubicBezTo>
                    <a:pt x="689" y="239"/>
                    <a:pt x="689" y="239"/>
                    <a:pt x="689" y="239"/>
                  </a:cubicBezTo>
                  <a:cubicBezTo>
                    <a:pt x="689" y="160"/>
                    <a:pt x="633" y="133"/>
                    <a:pt x="561" y="133"/>
                  </a:cubicBezTo>
                  <a:cubicBezTo>
                    <a:pt x="518" y="133"/>
                    <a:pt x="483" y="143"/>
                    <a:pt x="476" y="145"/>
                  </a:cubicBezTo>
                  <a:cubicBezTo>
                    <a:pt x="458" y="150"/>
                    <a:pt x="455" y="154"/>
                    <a:pt x="453" y="172"/>
                  </a:cubicBezTo>
                  <a:cubicBezTo>
                    <a:pt x="449" y="207"/>
                    <a:pt x="449" y="207"/>
                    <a:pt x="449" y="207"/>
                  </a:cubicBezTo>
                  <a:cubicBezTo>
                    <a:pt x="449" y="214"/>
                    <a:pt x="451" y="217"/>
                    <a:pt x="455" y="217"/>
                  </a:cubicBezTo>
                  <a:cubicBezTo>
                    <a:pt x="461" y="217"/>
                    <a:pt x="469" y="212"/>
                    <a:pt x="474" y="209"/>
                  </a:cubicBezTo>
                  <a:cubicBezTo>
                    <a:pt x="496" y="197"/>
                    <a:pt x="529" y="187"/>
                    <a:pt x="556" y="187"/>
                  </a:cubicBezTo>
                  <a:cubicBezTo>
                    <a:pt x="613" y="187"/>
                    <a:pt x="616" y="225"/>
                    <a:pt x="616" y="251"/>
                  </a:cubicBezTo>
                  <a:cubicBezTo>
                    <a:pt x="616" y="284"/>
                    <a:pt x="616" y="284"/>
                    <a:pt x="616" y="284"/>
                  </a:cubicBezTo>
                  <a:cubicBezTo>
                    <a:pt x="494" y="309"/>
                    <a:pt x="494" y="309"/>
                    <a:pt x="494" y="309"/>
                  </a:cubicBezTo>
                  <a:cubicBezTo>
                    <a:pt x="453" y="317"/>
                    <a:pt x="431" y="336"/>
                    <a:pt x="431" y="383"/>
                  </a:cubicBezTo>
                  <a:cubicBezTo>
                    <a:pt x="431" y="435"/>
                    <a:pt x="458" y="473"/>
                    <a:pt x="514" y="473"/>
                  </a:cubicBezTo>
                  <a:cubicBezTo>
                    <a:pt x="550" y="473"/>
                    <a:pt x="576" y="461"/>
                    <a:pt x="616" y="423"/>
                  </a:cubicBezTo>
                  <a:cubicBezTo>
                    <a:pt x="616" y="447"/>
                    <a:pt x="616" y="447"/>
                    <a:pt x="616" y="447"/>
                  </a:cubicBezTo>
                  <a:cubicBezTo>
                    <a:pt x="616" y="457"/>
                    <a:pt x="619" y="463"/>
                    <a:pt x="631" y="463"/>
                  </a:cubicBezTo>
                  <a:lnTo>
                    <a:pt x="729" y="463"/>
                  </a:lnTo>
                  <a:close/>
                  <a:moveTo>
                    <a:pt x="1372" y="305"/>
                  </a:moveTo>
                  <a:cubicBezTo>
                    <a:pt x="1372" y="390"/>
                    <a:pt x="1330" y="430"/>
                    <a:pt x="1282" y="430"/>
                  </a:cubicBezTo>
                  <a:cubicBezTo>
                    <a:pt x="1232" y="430"/>
                    <a:pt x="1223" y="385"/>
                    <a:pt x="1223" y="337"/>
                  </a:cubicBezTo>
                  <a:cubicBezTo>
                    <a:pt x="1223" y="227"/>
                    <a:pt x="1223" y="227"/>
                    <a:pt x="1223" y="227"/>
                  </a:cubicBezTo>
                  <a:cubicBezTo>
                    <a:pt x="1244" y="205"/>
                    <a:pt x="1269" y="188"/>
                    <a:pt x="1297" y="188"/>
                  </a:cubicBezTo>
                  <a:cubicBezTo>
                    <a:pt x="1350" y="188"/>
                    <a:pt x="1372" y="244"/>
                    <a:pt x="1372" y="305"/>
                  </a:cubicBezTo>
                  <a:moveTo>
                    <a:pt x="1450" y="291"/>
                  </a:moveTo>
                  <a:cubicBezTo>
                    <a:pt x="1450" y="182"/>
                    <a:pt x="1388" y="133"/>
                    <a:pt x="1327" y="133"/>
                  </a:cubicBezTo>
                  <a:cubicBezTo>
                    <a:pt x="1289" y="133"/>
                    <a:pt x="1255" y="153"/>
                    <a:pt x="1223" y="185"/>
                  </a:cubicBezTo>
                  <a:cubicBezTo>
                    <a:pt x="1223" y="16"/>
                    <a:pt x="1223" y="16"/>
                    <a:pt x="1223" y="16"/>
                  </a:cubicBezTo>
                  <a:cubicBezTo>
                    <a:pt x="1223" y="6"/>
                    <a:pt x="1220" y="0"/>
                    <a:pt x="1208" y="0"/>
                  </a:cubicBezTo>
                  <a:cubicBezTo>
                    <a:pt x="1110" y="0"/>
                    <a:pt x="1110" y="0"/>
                    <a:pt x="1110" y="0"/>
                  </a:cubicBezTo>
                  <a:cubicBezTo>
                    <a:pt x="1103" y="0"/>
                    <a:pt x="1101" y="4"/>
                    <a:pt x="1101" y="11"/>
                  </a:cubicBezTo>
                  <a:cubicBezTo>
                    <a:pt x="1101" y="19"/>
                    <a:pt x="1101" y="19"/>
                    <a:pt x="1101" y="19"/>
                  </a:cubicBezTo>
                  <a:cubicBezTo>
                    <a:pt x="1101" y="31"/>
                    <a:pt x="1105" y="32"/>
                    <a:pt x="1119" y="36"/>
                  </a:cubicBezTo>
                  <a:cubicBezTo>
                    <a:pt x="1150" y="45"/>
                    <a:pt x="1150" y="45"/>
                    <a:pt x="1150" y="45"/>
                  </a:cubicBezTo>
                  <a:cubicBezTo>
                    <a:pt x="1150" y="422"/>
                    <a:pt x="1150" y="422"/>
                    <a:pt x="1150" y="422"/>
                  </a:cubicBezTo>
                  <a:cubicBezTo>
                    <a:pt x="1150" y="431"/>
                    <a:pt x="1151" y="438"/>
                    <a:pt x="1163" y="445"/>
                  </a:cubicBezTo>
                  <a:cubicBezTo>
                    <a:pt x="1184" y="458"/>
                    <a:pt x="1236" y="473"/>
                    <a:pt x="1283" y="473"/>
                  </a:cubicBezTo>
                  <a:cubicBezTo>
                    <a:pt x="1388" y="473"/>
                    <a:pt x="1450" y="399"/>
                    <a:pt x="1450" y="291"/>
                  </a:cubicBezTo>
                  <a:moveTo>
                    <a:pt x="2459" y="379"/>
                  </a:moveTo>
                  <a:cubicBezTo>
                    <a:pt x="2438" y="401"/>
                    <a:pt x="2414" y="418"/>
                    <a:pt x="2385" y="418"/>
                  </a:cubicBezTo>
                  <a:cubicBezTo>
                    <a:pt x="2332" y="418"/>
                    <a:pt x="2310" y="362"/>
                    <a:pt x="2310" y="299"/>
                  </a:cubicBezTo>
                  <a:cubicBezTo>
                    <a:pt x="2310" y="225"/>
                    <a:pt x="2342" y="179"/>
                    <a:pt x="2390" y="179"/>
                  </a:cubicBezTo>
                  <a:cubicBezTo>
                    <a:pt x="2441" y="179"/>
                    <a:pt x="2459" y="229"/>
                    <a:pt x="2459" y="299"/>
                  </a:cubicBezTo>
                  <a:lnTo>
                    <a:pt x="2459" y="379"/>
                  </a:lnTo>
                  <a:close/>
                  <a:moveTo>
                    <a:pt x="2532" y="16"/>
                  </a:moveTo>
                  <a:cubicBezTo>
                    <a:pt x="2532" y="6"/>
                    <a:pt x="2529" y="0"/>
                    <a:pt x="2517" y="0"/>
                  </a:cubicBezTo>
                  <a:cubicBezTo>
                    <a:pt x="2419" y="0"/>
                    <a:pt x="2419" y="0"/>
                    <a:pt x="2419" y="0"/>
                  </a:cubicBezTo>
                  <a:cubicBezTo>
                    <a:pt x="2411" y="0"/>
                    <a:pt x="2410" y="4"/>
                    <a:pt x="2410" y="11"/>
                  </a:cubicBezTo>
                  <a:cubicBezTo>
                    <a:pt x="2410" y="19"/>
                    <a:pt x="2410" y="19"/>
                    <a:pt x="2410" y="19"/>
                  </a:cubicBezTo>
                  <a:cubicBezTo>
                    <a:pt x="2410" y="31"/>
                    <a:pt x="2414" y="32"/>
                    <a:pt x="2428" y="36"/>
                  </a:cubicBezTo>
                  <a:cubicBezTo>
                    <a:pt x="2459" y="45"/>
                    <a:pt x="2459" y="45"/>
                    <a:pt x="2459" y="45"/>
                  </a:cubicBezTo>
                  <a:cubicBezTo>
                    <a:pt x="2459" y="158"/>
                    <a:pt x="2459" y="158"/>
                    <a:pt x="2459" y="158"/>
                  </a:cubicBezTo>
                  <a:cubicBezTo>
                    <a:pt x="2448" y="148"/>
                    <a:pt x="2423" y="133"/>
                    <a:pt x="2385" y="133"/>
                  </a:cubicBezTo>
                  <a:cubicBezTo>
                    <a:pt x="2314" y="133"/>
                    <a:pt x="2232" y="185"/>
                    <a:pt x="2232" y="313"/>
                  </a:cubicBezTo>
                  <a:cubicBezTo>
                    <a:pt x="2232" y="425"/>
                    <a:pt x="2294" y="473"/>
                    <a:pt x="2355" y="473"/>
                  </a:cubicBezTo>
                  <a:cubicBezTo>
                    <a:pt x="2394" y="473"/>
                    <a:pt x="2427" y="453"/>
                    <a:pt x="2459" y="420"/>
                  </a:cubicBezTo>
                  <a:cubicBezTo>
                    <a:pt x="2459" y="447"/>
                    <a:pt x="2459" y="447"/>
                    <a:pt x="2459" y="447"/>
                  </a:cubicBezTo>
                  <a:cubicBezTo>
                    <a:pt x="2459" y="457"/>
                    <a:pt x="2462" y="463"/>
                    <a:pt x="2474" y="463"/>
                  </a:cubicBezTo>
                  <a:cubicBezTo>
                    <a:pt x="2572" y="463"/>
                    <a:pt x="2572" y="463"/>
                    <a:pt x="2572" y="463"/>
                  </a:cubicBezTo>
                  <a:cubicBezTo>
                    <a:pt x="2579" y="463"/>
                    <a:pt x="2581" y="459"/>
                    <a:pt x="2581" y="453"/>
                  </a:cubicBezTo>
                  <a:cubicBezTo>
                    <a:pt x="2581" y="444"/>
                    <a:pt x="2581" y="444"/>
                    <a:pt x="2581" y="444"/>
                  </a:cubicBezTo>
                  <a:cubicBezTo>
                    <a:pt x="2581" y="432"/>
                    <a:pt x="2577" y="432"/>
                    <a:pt x="2563" y="428"/>
                  </a:cubicBezTo>
                  <a:cubicBezTo>
                    <a:pt x="2532" y="418"/>
                    <a:pt x="2532" y="418"/>
                    <a:pt x="2532" y="418"/>
                  </a:cubicBezTo>
                  <a:lnTo>
                    <a:pt x="2532" y="16"/>
                  </a:lnTo>
                  <a:close/>
                  <a:moveTo>
                    <a:pt x="1658" y="427"/>
                  </a:moveTo>
                  <a:cubicBezTo>
                    <a:pt x="1604" y="427"/>
                    <a:pt x="1572" y="374"/>
                    <a:pt x="1572" y="303"/>
                  </a:cubicBezTo>
                  <a:cubicBezTo>
                    <a:pt x="1572" y="233"/>
                    <a:pt x="1603" y="179"/>
                    <a:pt x="1658" y="179"/>
                  </a:cubicBezTo>
                  <a:cubicBezTo>
                    <a:pt x="1711" y="179"/>
                    <a:pt x="1744" y="231"/>
                    <a:pt x="1744" y="303"/>
                  </a:cubicBezTo>
                  <a:cubicBezTo>
                    <a:pt x="1744" y="373"/>
                    <a:pt x="1712" y="427"/>
                    <a:pt x="1658" y="427"/>
                  </a:cubicBezTo>
                  <a:moveTo>
                    <a:pt x="1650" y="473"/>
                  </a:moveTo>
                  <a:cubicBezTo>
                    <a:pt x="1762" y="473"/>
                    <a:pt x="1818" y="387"/>
                    <a:pt x="1818" y="295"/>
                  </a:cubicBezTo>
                  <a:cubicBezTo>
                    <a:pt x="1818" y="209"/>
                    <a:pt x="1769" y="133"/>
                    <a:pt x="1664" y="133"/>
                  </a:cubicBezTo>
                  <a:cubicBezTo>
                    <a:pt x="1552" y="133"/>
                    <a:pt x="1496" y="219"/>
                    <a:pt x="1496" y="311"/>
                  </a:cubicBezTo>
                  <a:cubicBezTo>
                    <a:pt x="1496" y="397"/>
                    <a:pt x="1544" y="473"/>
                    <a:pt x="1650" y="473"/>
                  </a:cubicBezTo>
                </a:path>
              </a:pathLst>
            </a:custGeom>
            <a:solidFill>
              <a:srgbClr val="006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7961313" y="6613525"/>
              <a:ext cx="342900" cy="98425"/>
            </a:xfrm>
            <a:custGeom>
              <a:avLst/>
              <a:gdLst>
                <a:gd name="T0" fmla="*/ 1179 w 1188"/>
                <a:gd name="T1" fmla="*/ 11 h 340"/>
                <a:gd name="T2" fmla="*/ 941 w 1188"/>
                <a:gd name="T3" fmla="*/ 170 h 340"/>
                <a:gd name="T4" fmla="*/ 1179 w 1188"/>
                <a:gd name="T5" fmla="*/ 329 h 340"/>
                <a:gd name="T6" fmla="*/ 1188 w 1188"/>
                <a:gd name="T7" fmla="*/ 269 h 340"/>
                <a:gd name="T8" fmla="*/ 1172 w 1188"/>
                <a:gd name="T9" fmla="*/ 266 h 340"/>
                <a:gd name="T10" fmla="*/ 1012 w 1188"/>
                <a:gd name="T11" fmla="*/ 170 h 340"/>
                <a:gd name="T12" fmla="*/ 1172 w 1188"/>
                <a:gd name="T13" fmla="*/ 74 h 340"/>
                <a:gd name="T14" fmla="*/ 1188 w 1188"/>
                <a:gd name="T15" fmla="*/ 71 h 340"/>
                <a:gd name="T16" fmla="*/ 9 w 1188"/>
                <a:gd name="T17" fmla="*/ 10 h 340"/>
                <a:gd name="T18" fmla="*/ 0 w 1188"/>
                <a:gd name="T19" fmla="*/ 29 h 340"/>
                <a:gd name="T20" fmla="*/ 49 w 1188"/>
                <a:gd name="T21" fmla="*/ 54 h 340"/>
                <a:gd name="T22" fmla="*/ 152 w 1188"/>
                <a:gd name="T23" fmla="*/ 340 h 340"/>
                <a:gd name="T24" fmla="*/ 249 w 1188"/>
                <a:gd name="T25" fmla="*/ 290 h 340"/>
                <a:gd name="T26" fmla="*/ 257 w 1188"/>
                <a:gd name="T27" fmla="*/ 330 h 340"/>
                <a:gd name="T28" fmla="*/ 317 w 1188"/>
                <a:gd name="T29" fmla="*/ 322 h 340"/>
                <a:gd name="T30" fmla="*/ 309 w 1188"/>
                <a:gd name="T31" fmla="*/ 10 h 340"/>
                <a:gd name="T32" fmla="*/ 247 w 1188"/>
                <a:gd name="T33" fmla="*/ 18 h 340"/>
                <a:gd name="T34" fmla="*/ 173 w 1188"/>
                <a:gd name="T35" fmla="*/ 278 h 340"/>
                <a:gd name="T36" fmla="*/ 119 w 1188"/>
                <a:gd name="T37" fmla="*/ 18 h 340"/>
                <a:gd name="T38" fmla="*/ 9 w 1188"/>
                <a:gd name="T39" fmla="*/ 10 h 340"/>
                <a:gd name="T40" fmla="*/ 414 w 1188"/>
                <a:gd name="T41" fmla="*/ 330 h 340"/>
                <a:gd name="T42" fmla="*/ 476 w 1188"/>
                <a:gd name="T43" fmla="*/ 322 h 340"/>
                <a:gd name="T44" fmla="*/ 551 w 1188"/>
                <a:gd name="T45" fmla="*/ 62 h 340"/>
                <a:gd name="T46" fmla="*/ 604 w 1188"/>
                <a:gd name="T47" fmla="*/ 322 h 340"/>
                <a:gd name="T48" fmla="*/ 667 w 1188"/>
                <a:gd name="T49" fmla="*/ 330 h 340"/>
                <a:gd name="T50" fmla="*/ 674 w 1188"/>
                <a:gd name="T51" fmla="*/ 104 h 340"/>
                <a:gd name="T52" fmla="*/ 803 w 1188"/>
                <a:gd name="T53" fmla="*/ 157 h 340"/>
                <a:gd name="T54" fmla="*/ 811 w 1188"/>
                <a:gd name="T55" fmla="*/ 330 h 340"/>
                <a:gd name="T56" fmla="*/ 873 w 1188"/>
                <a:gd name="T57" fmla="*/ 322 h 340"/>
                <a:gd name="T58" fmla="*/ 769 w 1188"/>
                <a:gd name="T59" fmla="*/ 0 h 340"/>
                <a:gd name="T60" fmla="*/ 571 w 1188"/>
                <a:gd name="T61" fmla="*/ 0 h 340"/>
                <a:gd name="T62" fmla="*/ 474 w 1188"/>
                <a:gd name="T63" fmla="*/ 50 h 340"/>
                <a:gd name="T64" fmla="*/ 466 w 1188"/>
                <a:gd name="T65" fmla="*/ 10 h 340"/>
                <a:gd name="T66" fmla="*/ 406 w 1188"/>
                <a:gd name="T67" fmla="*/ 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8" h="340">
                  <a:moveTo>
                    <a:pt x="1188" y="22"/>
                  </a:moveTo>
                  <a:cubicBezTo>
                    <a:pt x="1188" y="14"/>
                    <a:pt x="1186" y="14"/>
                    <a:pt x="1179" y="11"/>
                  </a:cubicBezTo>
                  <a:cubicBezTo>
                    <a:pt x="1163" y="5"/>
                    <a:pt x="1135" y="0"/>
                    <a:pt x="1106" y="0"/>
                  </a:cubicBezTo>
                  <a:cubicBezTo>
                    <a:pt x="975" y="0"/>
                    <a:pt x="941" y="92"/>
                    <a:pt x="941" y="170"/>
                  </a:cubicBezTo>
                  <a:cubicBezTo>
                    <a:pt x="941" y="249"/>
                    <a:pt x="974" y="340"/>
                    <a:pt x="1106" y="340"/>
                  </a:cubicBezTo>
                  <a:cubicBezTo>
                    <a:pt x="1135" y="340"/>
                    <a:pt x="1163" y="335"/>
                    <a:pt x="1179" y="329"/>
                  </a:cubicBezTo>
                  <a:cubicBezTo>
                    <a:pt x="1186" y="326"/>
                    <a:pt x="1188" y="326"/>
                    <a:pt x="1188" y="318"/>
                  </a:cubicBezTo>
                  <a:cubicBezTo>
                    <a:pt x="1188" y="269"/>
                    <a:pt x="1188" y="269"/>
                    <a:pt x="1188" y="269"/>
                  </a:cubicBezTo>
                  <a:cubicBezTo>
                    <a:pt x="1188" y="264"/>
                    <a:pt x="1187" y="262"/>
                    <a:pt x="1184" y="262"/>
                  </a:cubicBezTo>
                  <a:cubicBezTo>
                    <a:pt x="1182" y="262"/>
                    <a:pt x="1178" y="264"/>
                    <a:pt x="1172" y="266"/>
                  </a:cubicBezTo>
                  <a:cubicBezTo>
                    <a:pt x="1162" y="271"/>
                    <a:pt x="1140" y="281"/>
                    <a:pt x="1110" y="281"/>
                  </a:cubicBezTo>
                  <a:cubicBezTo>
                    <a:pt x="1049" y="281"/>
                    <a:pt x="1012" y="244"/>
                    <a:pt x="1012" y="170"/>
                  </a:cubicBezTo>
                  <a:cubicBezTo>
                    <a:pt x="1012" y="95"/>
                    <a:pt x="1049" y="59"/>
                    <a:pt x="1110" y="59"/>
                  </a:cubicBezTo>
                  <a:cubicBezTo>
                    <a:pt x="1140" y="59"/>
                    <a:pt x="1162" y="69"/>
                    <a:pt x="1172" y="74"/>
                  </a:cubicBezTo>
                  <a:cubicBezTo>
                    <a:pt x="1178" y="76"/>
                    <a:pt x="1182" y="78"/>
                    <a:pt x="1184" y="78"/>
                  </a:cubicBezTo>
                  <a:cubicBezTo>
                    <a:pt x="1187" y="78"/>
                    <a:pt x="1188" y="76"/>
                    <a:pt x="1188" y="71"/>
                  </a:cubicBezTo>
                  <a:lnTo>
                    <a:pt x="1188" y="22"/>
                  </a:lnTo>
                  <a:close/>
                  <a:moveTo>
                    <a:pt x="9" y="10"/>
                  </a:moveTo>
                  <a:cubicBezTo>
                    <a:pt x="1" y="10"/>
                    <a:pt x="0" y="14"/>
                    <a:pt x="0" y="2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1"/>
                    <a:pt x="4" y="41"/>
                    <a:pt x="18" y="45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316"/>
                    <a:pt x="99" y="340"/>
                    <a:pt x="152" y="340"/>
                  </a:cubicBezTo>
                  <a:cubicBezTo>
                    <a:pt x="194" y="340"/>
                    <a:pt x="221" y="324"/>
                    <a:pt x="247" y="290"/>
                  </a:cubicBezTo>
                  <a:cubicBezTo>
                    <a:pt x="249" y="290"/>
                    <a:pt x="249" y="290"/>
                    <a:pt x="249" y="290"/>
                  </a:cubicBezTo>
                  <a:cubicBezTo>
                    <a:pt x="249" y="322"/>
                    <a:pt x="249" y="322"/>
                    <a:pt x="249" y="322"/>
                  </a:cubicBezTo>
                  <a:cubicBezTo>
                    <a:pt x="249" y="328"/>
                    <a:pt x="251" y="330"/>
                    <a:pt x="257" y="330"/>
                  </a:cubicBezTo>
                  <a:cubicBezTo>
                    <a:pt x="309" y="330"/>
                    <a:pt x="309" y="330"/>
                    <a:pt x="309" y="330"/>
                  </a:cubicBezTo>
                  <a:cubicBezTo>
                    <a:pt x="315" y="330"/>
                    <a:pt x="317" y="328"/>
                    <a:pt x="317" y="322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12"/>
                    <a:pt x="315" y="10"/>
                    <a:pt x="309" y="10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49" y="10"/>
                    <a:pt x="247" y="12"/>
                    <a:pt x="247" y="18"/>
                  </a:cubicBezTo>
                  <a:cubicBezTo>
                    <a:pt x="247" y="236"/>
                    <a:pt x="247" y="236"/>
                    <a:pt x="247" y="236"/>
                  </a:cubicBezTo>
                  <a:cubicBezTo>
                    <a:pt x="227" y="265"/>
                    <a:pt x="202" y="278"/>
                    <a:pt x="173" y="278"/>
                  </a:cubicBezTo>
                  <a:cubicBezTo>
                    <a:pt x="122" y="278"/>
                    <a:pt x="119" y="241"/>
                    <a:pt x="119" y="18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2"/>
                    <a:pt x="116" y="10"/>
                    <a:pt x="111" y="10"/>
                  </a:cubicBezTo>
                  <a:lnTo>
                    <a:pt x="9" y="10"/>
                  </a:lnTo>
                  <a:close/>
                  <a:moveTo>
                    <a:pt x="406" y="322"/>
                  </a:moveTo>
                  <a:cubicBezTo>
                    <a:pt x="406" y="328"/>
                    <a:pt x="408" y="330"/>
                    <a:pt x="414" y="330"/>
                  </a:cubicBezTo>
                  <a:cubicBezTo>
                    <a:pt x="468" y="330"/>
                    <a:pt x="468" y="330"/>
                    <a:pt x="468" y="330"/>
                  </a:cubicBezTo>
                  <a:cubicBezTo>
                    <a:pt x="474" y="330"/>
                    <a:pt x="476" y="328"/>
                    <a:pt x="476" y="322"/>
                  </a:cubicBezTo>
                  <a:cubicBezTo>
                    <a:pt x="476" y="104"/>
                    <a:pt x="476" y="104"/>
                    <a:pt x="476" y="104"/>
                  </a:cubicBezTo>
                  <a:cubicBezTo>
                    <a:pt x="497" y="75"/>
                    <a:pt x="521" y="62"/>
                    <a:pt x="551" y="62"/>
                  </a:cubicBezTo>
                  <a:cubicBezTo>
                    <a:pt x="602" y="62"/>
                    <a:pt x="604" y="99"/>
                    <a:pt x="604" y="157"/>
                  </a:cubicBezTo>
                  <a:cubicBezTo>
                    <a:pt x="604" y="322"/>
                    <a:pt x="604" y="322"/>
                    <a:pt x="604" y="322"/>
                  </a:cubicBezTo>
                  <a:cubicBezTo>
                    <a:pt x="604" y="328"/>
                    <a:pt x="606" y="330"/>
                    <a:pt x="612" y="330"/>
                  </a:cubicBezTo>
                  <a:cubicBezTo>
                    <a:pt x="667" y="330"/>
                    <a:pt x="667" y="330"/>
                    <a:pt x="667" y="330"/>
                  </a:cubicBezTo>
                  <a:cubicBezTo>
                    <a:pt x="673" y="330"/>
                    <a:pt x="674" y="328"/>
                    <a:pt x="674" y="322"/>
                  </a:cubicBezTo>
                  <a:cubicBezTo>
                    <a:pt x="674" y="104"/>
                    <a:pt x="674" y="104"/>
                    <a:pt x="674" y="104"/>
                  </a:cubicBezTo>
                  <a:cubicBezTo>
                    <a:pt x="695" y="75"/>
                    <a:pt x="719" y="62"/>
                    <a:pt x="749" y="62"/>
                  </a:cubicBezTo>
                  <a:cubicBezTo>
                    <a:pt x="800" y="62"/>
                    <a:pt x="803" y="99"/>
                    <a:pt x="803" y="157"/>
                  </a:cubicBezTo>
                  <a:cubicBezTo>
                    <a:pt x="803" y="322"/>
                    <a:pt x="803" y="322"/>
                    <a:pt x="803" y="322"/>
                  </a:cubicBezTo>
                  <a:cubicBezTo>
                    <a:pt x="803" y="328"/>
                    <a:pt x="805" y="330"/>
                    <a:pt x="811" y="330"/>
                  </a:cubicBezTo>
                  <a:cubicBezTo>
                    <a:pt x="865" y="330"/>
                    <a:pt x="865" y="330"/>
                    <a:pt x="865" y="330"/>
                  </a:cubicBezTo>
                  <a:cubicBezTo>
                    <a:pt x="871" y="330"/>
                    <a:pt x="873" y="328"/>
                    <a:pt x="873" y="322"/>
                  </a:cubicBezTo>
                  <a:cubicBezTo>
                    <a:pt x="873" y="137"/>
                    <a:pt x="873" y="137"/>
                    <a:pt x="873" y="137"/>
                  </a:cubicBezTo>
                  <a:cubicBezTo>
                    <a:pt x="873" y="23"/>
                    <a:pt x="823" y="0"/>
                    <a:pt x="769" y="0"/>
                  </a:cubicBezTo>
                  <a:cubicBezTo>
                    <a:pt x="722" y="0"/>
                    <a:pt x="689" y="18"/>
                    <a:pt x="659" y="54"/>
                  </a:cubicBezTo>
                  <a:cubicBezTo>
                    <a:pt x="641" y="12"/>
                    <a:pt x="607" y="0"/>
                    <a:pt x="571" y="0"/>
                  </a:cubicBezTo>
                  <a:cubicBezTo>
                    <a:pt x="530" y="0"/>
                    <a:pt x="503" y="16"/>
                    <a:pt x="476" y="50"/>
                  </a:cubicBezTo>
                  <a:cubicBezTo>
                    <a:pt x="474" y="50"/>
                    <a:pt x="474" y="50"/>
                    <a:pt x="474" y="50"/>
                  </a:cubicBezTo>
                  <a:cubicBezTo>
                    <a:pt x="474" y="18"/>
                    <a:pt x="474" y="18"/>
                    <a:pt x="474" y="18"/>
                  </a:cubicBezTo>
                  <a:cubicBezTo>
                    <a:pt x="474" y="12"/>
                    <a:pt x="471" y="10"/>
                    <a:pt x="466" y="10"/>
                  </a:cubicBezTo>
                  <a:cubicBezTo>
                    <a:pt x="414" y="10"/>
                    <a:pt x="414" y="10"/>
                    <a:pt x="414" y="10"/>
                  </a:cubicBezTo>
                  <a:cubicBezTo>
                    <a:pt x="408" y="10"/>
                    <a:pt x="406" y="12"/>
                    <a:pt x="406" y="18"/>
                  </a:cubicBezTo>
                  <a:lnTo>
                    <a:pt x="406" y="322"/>
                  </a:lnTo>
                  <a:close/>
                </a:path>
              </a:pathLst>
            </a:cu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1.jpe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radboudumc.nl/afdelingen/maag-darm-en-leverziekten/onze-onderdelen/dietetiek/meer-informatie/toelichting-metingen-dietetiek/activ8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image" Target="../media/image47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jpg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8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actometer in de diëtetiek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Dr. Heidi Zweers diëtist onderzoeker Radboudumc</a:t>
            </a:r>
          </a:p>
          <a:p>
            <a:endParaRPr lang="nl-NL" dirty="0"/>
          </a:p>
          <a:p>
            <a:r>
              <a:rPr lang="nl-NL" dirty="0"/>
              <a:t>	</a:t>
            </a:r>
          </a:p>
        </p:txBody>
      </p:sp>
      <p:pic>
        <p:nvPicPr>
          <p:cNvPr id="6" name="Afbeelding 5" descr="Afbeelding met binnen, tafel, kop, zwart&#10;&#10;Automatisch gegenereerde beschrijving">
            <a:extLst>
              <a:ext uri="{FF2B5EF4-FFF2-40B4-BE49-F238E27FC236}">
                <a16:creationId xmlns:a16="http://schemas.microsoft.com/office/drawing/2014/main" id="{9CC65785-9A16-4071-8986-496018487B32}"/>
              </a:ext>
            </a:extLst>
          </p:cNvPr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1" y="2356182"/>
            <a:ext cx="2664296" cy="142555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0DFD738-6A9C-4778-8163-58B739A09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2485595"/>
            <a:ext cx="1296144" cy="1296144"/>
          </a:xfrm>
          <a:prstGeom prst="rect">
            <a:avLst/>
          </a:prstGeom>
        </p:spPr>
      </p:pic>
      <p:pic>
        <p:nvPicPr>
          <p:cNvPr id="11" name="Afbeelding 10" descr="Afbeelding met tekst, horloge&#10;&#10;Automatisch gegenereerde beschrijving">
            <a:extLst>
              <a:ext uri="{FF2B5EF4-FFF2-40B4-BE49-F238E27FC236}">
                <a16:creationId xmlns:a16="http://schemas.microsoft.com/office/drawing/2014/main" id="{B717C476-BC67-4BC3-AE94-1573718DAD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t="20883" r="18322" b="16663"/>
          <a:stretch/>
        </p:blipFill>
        <p:spPr>
          <a:xfrm>
            <a:off x="5844248" y="2407273"/>
            <a:ext cx="2016224" cy="145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1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21A8E-CC0F-4E23-BBD7-3DBB2138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F310F44-C829-4636-9B8E-75F4FF56B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6" t="10801" r="56300" b="16400"/>
          <a:stretch/>
        </p:blipFill>
        <p:spPr>
          <a:xfrm>
            <a:off x="4457368" y="59026"/>
            <a:ext cx="3888432" cy="6739949"/>
          </a:xfrm>
          <a:prstGeom prst="rect">
            <a:avLst/>
          </a:prstGeom>
        </p:spPr>
      </p:pic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F16038C3-A77F-4FA9-A6D8-7EB79D784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9" y="6305717"/>
            <a:ext cx="691804" cy="4123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4D54816-6C88-4145-A22A-9C5B4BB308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9" b="2084"/>
          <a:stretch/>
        </p:blipFill>
        <p:spPr>
          <a:xfrm>
            <a:off x="8407594" y="5288263"/>
            <a:ext cx="690684" cy="542925"/>
          </a:xfrm>
          <a:prstGeom prst="rect">
            <a:avLst/>
          </a:prstGeom>
        </p:spPr>
      </p:pic>
      <p:pic>
        <p:nvPicPr>
          <p:cNvPr id="7" name="Afbeelding 6" descr="Afbeelding met elektronica, binnen, zitten, wit&#10;&#10;Automatisch gegenereerde beschrijving">
            <a:extLst>
              <a:ext uri="{FF2B5EF4-FFF2-40B4-BE49-F238E27FC236}">
                <a16:creationId xmlns:a16="http://schemas.microsoft.com/office/drawing/2014/main" id="{5BD44322-45A3-40A3-B1B6-7474E1AE357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t="15262" r="20822" b="15216"/>
          <a:stretch/>
        </p:blipFill>
        <p:spPr bwMode="auto">
          <a:xfrm>
            <a:off x="8436685" y="4463183"/>
            <a:ext cx="690684" cy="542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D0CAB34-BCDC-4A4D-B093-AC74541B52F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85" y="3561904"/>
            <a:ext cx="723900" cy="619125"/>
          </a:xfrm>
          <a:prstGeom prst="rect">
            <a:avLst/>
          </a:prstGeom>
        </p:spPr>
      </p:pic>
      <p:pic>
        <p:nvPicPr>
          <p:cNvPr id="9" name="Afbeelding 8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8FA95808-5FF9-409F-86B1-E141B932240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9" t="-1430" r="20300" b="1"/>
          <a:stretch/>
        </p:blipFill>
        <p:spPr bwMode="auto">
          <a:xfrm>
            <a:off x="8455735" y="839806"/>
            <a:ext cx="547367" cy="609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 descr="Afbeelding met fles, zwart&#10;&#10;Automatisch gegenereerde beschrijving">
            <a:extLst>
              <a:ext uri="{FF2B5EF4-FFF2-40B4-BE49-F238E27FC236}">
                <a16:creationId xmlns:a16="http://schemas.microsoft.com/office/drawing/2014/main" id="{ACC2BBB0-6E5D-444A-88BA-A7E14FBAD01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277" y="2534907"/>
            <a:ext cx="504825" cy="46672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38C95A4-2E83-4C24-A9CB-5A8B9576B772}"/>
              </a:ext>
            </a:extLst>
          </p:cNvPr>
          <p:cNvSpPr/>
          <p:nvPr/>
        </p:nvSpPr>
        <p:spPr>
          <a:xfrm>
            <a:off x="1564039" y="651191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err="1">
                <a:solidFill>
                  <a:srgbClr val="000000"/>
                </a:solidFill>
              </a:rPr>
              <a:t>Gouden</a:t>
            </a:r>
            <a:r>
              <a:rPr lang="en-US" sz="900" dirty="0">
                <a:solidFill>
                  <a:srgbClr val="000000"/>
                </a:solidFill>
              </a:rPr>
              <a:t> standard </a:t>
            </a:r>
            <a:r>
              <a:rPr lang="en-US" sz="900" dirty="0" err="1">
                <a:solidFill>
                  <a:srgbClr val="000000"/>
                </a:solidFill>
              </a:rPr>
              <a:t>dubbel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gelabelled</a:t>
            </a:r>
            <a:r>
              <a:rPr lang="en-US" sz="900" dirty="0">
                <a:solidFill>
                  <a:srgbClr val="000000"/>
                </a:solidFill>
              </a:rPr>
              <a:t> water </a:t>
            </a:r>
            <a:r>
              <a:rPr lang="en-US" sz="900" dirty="0" err="1">
                <a:solidFill>
                  <a:srgbClr val="000000"/>
                </a:solidFill>
              </a:rPr>
              <a:t>studie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nl-NL" sz="900" dirty="0"/>
              <a:t> (</a:t>
            </a:r>
            <a:r>
              <a:rPr lang="nl-NL" sz="900" dirty="0" err="1"/>
              <a:t>Ainsworth</a:t>
            </a:r>
            <a:r>
              <a:rPr lang="nl-NL" sz="900" dirty="0"/>
              <a:t> et al., 2011)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71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BB075-CAC0-42F0-B6DA-3AEEEB7B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22" y="918000"/>
            <a:ext cx="10800000" cy="533400"/>
          </a:xfrm>
        </p:spPr>
        <p:txBody>
          <a:bodyPr/>
          <a:lstStyle/>
          <a:p>
            <a:r>
              <a:rPr lang="nl-NL" dirty="0"/>
              <a:t>Resultaten deel 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A76416-9E65-45F6-9A4F-17E6AC48C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20602" r="62600" b="24470"/>
          <a:stretch/>
        </p:blipFill>
        <p:spPr>
          <a:xfrm>
            <a:off x="4500938" y="116632"/>
            <a:ext cx="7499718" cy="639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0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7099F-CDDF-41BA-9F96-15A76CA70A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Draaginstructie actometer</a:t>
            </a:r>
          </a:p>
        </p:txBody>
      </p:sp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4C59F19D-EE1F-431D-9445-98989FED7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64" t="32508" r="28248" b="37150"/>
          <a:stretch/>
        </p:blipFill>
        <p:spPr>
          <a:xfrm>
            <a:off x="2202118" y="2096852"/>
            <a:ext cx="778776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3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D8E8C-04E4-4A51-AB73-196C6B8A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instructie: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BA61E52-0DE1-40B9-8CCA-C79C1DDCA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701" y="236969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97A3C89-4AA6-4FCB-B9D4-EA0B6AC85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358" y="1631026"/>
            <a:ext cx="88536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nl-NL" altLang="nl-N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Draag de actometer 1 week dag en nacht u mag er ook mee douchen en zwemmen.</a:t>
            </a:r>
            <a:endParaRPr lang="nl-NL" altLang="nl-NL" dirty="0">
              <a:latin typeface="+mn-lt"/>
            </a:endParaRPr>
          </a:p>
          <a:p>
            <a:pPr>
              <a:buFontTx/>
              <a:buChar char="•"/>
            </a:pPr>
            <a:r>
              <a:rPr lang="nl-NL" altLang="nl-N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Verwijder hem na 1 week noteer de datum en tijd op het formulier </a:t>
            </a:r>
          </a:p>
          <a:p>
            <a:pPr>
              <a:buFontTx/>
              <a:buChar char="•"/>
            </a:pPr>
            <a:r>
              <a:rPr lang="nl-NL" altLang="nl-N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Stuur de actometer met het formulier terug via de antwoordenvelop (postzegel niet nodig)</a:t>
            </a:r>
          </a:p>
        </p:txBody>
      </p:sp>
      <p:pic>
        <p:nvPicPr>
          <p:cNvPr id="4" name="Graphic 3" descr="Douche">
            <a:extLst>
              <a:ext uri="{FF2B5EF4-FFF2-40B4-BE49-F238E27FC236}">
                <a16:creationId xmlns:a16="http://schemas.microsoft.com/office/drawing/2014/main" id="{51116DD3-02EC-456B-BFC6-122CC61D0D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7803" y="3477686"/>
            <a:ext cx="914400" cy="914400"/>
          </a:xfrm>
          <a:prstGeom prst="rect">
            <a:avLst/>
          </a:prstGeom>
        </p:spPr>
      </p:pic>
      <p:pic>
        <p:nvPicPr>
          <p:cNvPr id="8" name="Graphic 7" descr="Zwemmen">
            <a:extLst>
              <a:ext uri="{FF2B5EF4-FFF2-40B4-BE49-F238E27FC236}">
                <a16:creationId xmlns:a16="http://schemas.microsoft.com/office/drawing/2014/main" id="{1C07CE78-5010-42A8-8739-DC413AAAC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6603" y="3477686"/>
            <a:ext cx="914400" cy="914400"/>
          </a:xfrm>
          <a:prstGeom prst="rect">
            <a:avLst/>
          </a:prstGeom>
        </p:spPr>
      </p:pic>
      <p:pic>
        <p:nvPicPr>
          <p:cNvPr id="10" name="Graphic 9" descr="Slapen">
            <a:extLst>
              <a:ext uri="{FF2B5EF4-FFF2-40B4-BE49-F238E27FC236}">
                <a16:creationId xmlns:a16="http://schemas.microsoft.com/office/drawing/2014/main" id="{B96B2503-F548-4404-833D-B8543D46DA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8695" y="3416271"/>
            <a:ext cx="914400" cy="914400"/>
          </a:xfrm>
          <a:prstGeom prst="rect">
            <a:avLst/>
          </a:prstGeom>
        </p:spPr>
      </p:pic>
      <p:pic>
        <p:nvPicPr>
          <p:cNvPr id="12" name="Graphic 11" descr="Zon">
            <a:extLst>
              <a:ext uri="{FF2B5EF4-FFF2-40B4-BE49-F238E27FC236}">
                <a16:creationId xmlns:a16="http://schemas.microsoft.com/office/drawing/2014/main" id="{631145B8-700B-4C9B-B51B-A2A29D8B4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58669" y="3416271"/>
            <a:ext cx="914400" cy="914400"/>
          </a:xfrm>
          <a:prstGeom prst="rect">
            <a:avLst/>
          </a:prstGeom>
        </p:spPr>
      </p:pic>
      <p:pic>
        <p:nvPicPr>
          <p:cNvPr id="14" name="Graphic 13" descr="Maandkalender">
            <a:extLst>
              <a:ext uri="{FF2B5EF4-FFF2-40B4-BE49-F238E27FC236}">
                <a16:creationId xmlns:a16="http://schemas.microsoft.com/office/drawing/2014/main" id="{E2E36708-2B69-450D-81F4-86A1304C3E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6976" y="4939256"/>
            <a:ext cx="914400" cy="914400"/>
          </a:xfrm>
          <a:prstGeom prst="rect">
            <a:avLst/>
          </a:prstGeom>
        </p:spPr>
      </p:pic>
      <p:pic>
        <p:nvPicPr>
          <p:cNvPr id="16" name="Graphic 15" descr="Envelop">
            <a:extLst>
              <a:ext uri="{FF2B5EF4-FFF2-40B4-BE49-F238E27FC236}">
                <a16:creationId xmlns:a16="http://schemas.microsoft.com/office/drawing/2014/main" id="{A7BA98B8-E10F-4D60-BF5D-6B029274B4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46248" y="4915372"/>
            <a:ext cx="914400" cy="914400"/>
          </a:xfrm>
          <a:prstGeom prst="rect">
            <a:avLst/>
          </a:prstGeom>
        </p:spPr>
      </p:pic>
      <p:pic>
        <p:nvPicPr>
          <p:cNvPr id="18" name="Graphic 17" descr="Stempel">
            <a:extLst>
              <a:ext uri="{FF2B5EF4-FFF2-40B4-BE49-F238E27FC236}">
                <a16:creationId xmlns:a16="http://schemas.microsoft.com/office/drawing/2014/main" id="{99892771-B849-436B-96C9-A1C8640AFC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95520" y="4936339"/>
            <a:ext cx="914400" cy="914400"/>
          </a:xfrm>
          <a:prstGeom prst="rect">
            <a:avLst/>
          </a:prstGeom>
        </p:spPr>
      </p:pic>
      <p:pic>
        <p:nvPicPr>
          <p:cNvPr id="20" name="Graphic 19" descr="Vinkje">
            <a:extLst>
              <a:ext uri="{FF2B5EF4-FFF2-40B4-BE49-F238E27FC236}">
                <a16:creationId xmlns:a16="http://schemas.microsoft.com/office/drawing/2014/main" id="{0339732C-8C5F-493E-9D1B-5B504DC45C1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52387" y="3477686"/>
            <a:ext cx="914400" cy="914400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0A51EF28-96D1-4DEB-B418-621FE1F92D27}"/>
              </a:ext>
            </a:extLst>
          </p:cNvPr>
          <p:cNvSpPr txBox="1"/>
          <p:nvPr/>
        </p:nvSpPr>
        <p:spPr>
          <a:xfrm>
            <a:off x="6097876" y="4478558"/>
            <a:ext cx="174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85470FF-56DE-4D2E-B75C-0A8421D1F211}"/>
              </a:ext>
            </a:extLst>
          </p:cNvPr>
          <p:cNvSpPr/>
          <p:nvPr/>
        </p:nvSpPr>
        <p:spPr>
          <a:xfrm>
            <a:off x="2499220" y="5372573"/>
            <a:ext cx="58003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Graphic 24" descr="Document">
            <a:extLst>
              <a:ext uri="{FF2B5EF4-FFF2-40B4-BE49-F238E27FC236}">
                <a16:creationId xmlns:a16="http://schemas.microsoft.com/office/drawing/2014/main" id="{4185E48A-1240-4ABB-BDF6-124A25C5FB5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86768" y="49363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0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D8E8C-04E4-4A51-AB73-196C6B8A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74318"/>
            <a:ext cx="10800000" cy="533400"/>
          </a:xfrm>
        </p:spPr>
        <p:txBody>
          <a:bodyPr/>
          <a:lstStyle/>
          <a:p>
            <a:r>
              <a:rPr lang="nl-NL" dirty="0"/>
              <a:t>Voorbeeld activiteiten analyse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BA61E52-0DE1-40B9-8CCA-C79C1DDCA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701" y="236969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3B1B87-3BF4-467C-B5CB-BE911EC3B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1" r="1386" b="11445"/>
          <a:stretch/>
        </p:blipFill>
        <p:spPr>
          <a:xfrm>
            <a:off x="4727848" y="836712"/>
            <a:ext cx="5274136" cy="597666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1BD0C01-9F98-447D-A668-894F8F8DA1B0}"/>
              </a:ext>
            </a:extLst>
          </p:cNvPr>
          <p:cNvSpPr txBox="1"/>
          <p:nvPr/>
        </p:nvSpPr>
        <p:spPr>
          <a:xfrm>
            <a:off x="6023992" y="1052736"/>
            <a:ext cx="1656184" cy="1869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5664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F7F8F-0B94-4038-A184-22B2F936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9694"/>
            <a:ext cx="10800000" cy="533400"/>
          </a:xfrm>
        </p:spPr>
        <p:txBody>
          <a:bodyPr/>
          <a:lstStyle/>
          <a:p>
            <a:r>
              <a:rPr lang="nl-NL" dirty="0"/>
              <a:t>Consumentengids NAP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178ECF-625B-4C08-A3D8-54D6D9393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35" t="12924" r="52361" b="39654"/>
          <a:stretch/>
        </p:blipFill>
        <p:spPr>
          <a:xfrm>
            <a:off x="407368" y="836712"/>
            <a:ext cx="9361040" cy="59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Casus: </a:t>
            </a:r>
            <a:r>
              <a:rPr lang="nl-NL" dirty="0" err="1"/>
              <a:t>dhr</a:t>
            </a:r>
            <a:r>
              <a:rPr lang="nl-NL" dirty="0"/>
              <a:t> K. 29 jaar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Verwijsdiagnose: </a:t>
            </a:r>
          </a:p>
          <a:p>
            <a:pPr lvl="1"/>
            <a:r>
              <a:rPr lang="nl-NL" dirty="0"/>
              <a:t>Fors gewichtsverlies 28% gewichtsverlies in 1 jaar </a:t>
            </a:r>
            <a:r>
              <a:rPr lang="nl-NL" dirty="0" err="1"/>
              <a:t>e.c.i</a:t>
            </a:r>
            <a:r>
              <a:rPr lang="nl-NL" dirty="0"/>
              <a:t>. </a:t>
            </a:r>
          </a:p>
          <a:p>
            <a:pPr lvl="1"/>
            <a:endParaRPr lang="nl-NL" dirty="0"/>
          </a:p>
          <a:p>
            <a:r>
              <a:rPr lang="nl-NL" dirty="0"/>
              <a:t>Medische voorgeschiedenis:</a:t>
            </a:r>
          </a:p>
          <a:p>
            <a:pPr lvl="1"/>
            <a:r>
              <a:rPr lang="nl-NL" dirty="0"/>
              <a:t> Ziekte van Lyme, </a:t>
            </a:r>
            <a:r>
              <a:rPr lang="nl-NL" dirty="0" err="1"/>
              <a:t>wv</a:t>
            </a:r>
            <a:r>
              <a:rPr lang="nl-NL" dirty="0"/>
              <a:t> 2 weken Doxycycline IV -&gt; tijdelijk diarree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6989DE15-DA6F-4CF1-9E72-345F34145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8" y="6309320"/>
            <a:ext cx="691804" cy="4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6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Diëtistisch</a:t>
            </a:r>
            <a:r>
              <a:rPr lang="nl-NL" dirty="0"/>
              <a:t> onderzoek: </a:t>
            </a:r>
            <a:br>
              <a:rPr lang="nl-NL" dirty="0"/>
            </a:br>
            <a:r>
              <a:rPr lang="nl-NL" dirty="0"/>
              <a:t>Medische factoren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Diagnostisch onderzoek</a:t>
            </a:r>
          </a:p>
          <a:p>
            <a:pPr lvl="1"/>
            <a:r>
              <a:rPr lang="nl-NL" dirty="0" err="1"/>
              <a:t>Labwaarden</a:t>
            </a:r>
            <a:r>
              <a:rPr lang="nl-NL" dirty="0"/>
              <a:t>: geen bijzonderheden </a:t>
            </a:r>
          </a:p>
          <a:p>
            <a:pPr lvl="1"/>
            <a:r>
              <a:rPr lang="nl-NL" dirty="0"/>
              <a:t>PET-scan </a:t>
            </a:r>
            <a:r>
              <a:rPr lang="nl-NL" dirty="0" err="1"/>
              <a:t>whole</a:t>
            </a:r>
            <a:r>
              <a:rPr lang="nl-NL" dirty="0"/>
              <a:t> body: geen bijzonderheden</a:t>
            </a:r>
          </a:p>
          <a:p>
            <a:pPr lvl="1"/>
            <a:r>
              <a:rPr lang="nl-NL" dirty="0"/>
              <a:t>Echo schildklier/hals en gehele buik: geen bijzonderheden</a:t>
            </a:r>
          </a:p>
          <a:p>
            <a:pPr lvl="1"/>
            <a:r>
              <a:rPr lang="nl-NL" dirty="0"/>
              <a:t>MRI </a:t>
            </a:r>
            <a:r>
              <a:rPr lang="nl-NL" dirty="0" err="1"/>
              <a:t>dunnedarmpassage</a:t>
            </a:r>
            <a:r>
              <a:rPr lang="nl-NL" dirty="0"/>
              <a:t>: geen bijzonderheden</a:t>
            </a:r>
          </a:p>
          <a:p>
            <a:pPr lvl="1"/>
            <a:r>
              <a:rPr lang="nl-NL" dirty="0"/>
              <a:t>CT-scan abdomen: geen bijzonderheden</a:t>
            </a:r>
          </a:p>
          <a:p>
            <a:pPr lvl="1"/>
            <a:r>
              <a:rPr lang="nl-NL" dirty="0" err="1"/>
              <a:t>Oesophagogastroduodenoscopie</a:t>
            </a:r>
            <a:r>
              <a:rPr lang="nl-NL" dirty="0"/>
              <a:t> en colonscopie: geen bijzonderheden</a:t>
            </a:r>
          </a:p>
          <a:p>
            <a:pPr lvl="1"/>
            <a:r>
              <a:rPr lang="nl-NL" dirty="0"/>
              <a:t>PA duodenum-, ileum- en maagbiopt: geen bijzonderheden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-&gt; geen medische oorzaak gevonden</a:t>
            </a:r>
          </a:p>
        </p:txBody>
      </p:sp>
      <p:pic>
        <p:nvPicPr>
          <p:cNvPr id="4" name="Afbeelding 3" descr="Sc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4352" y="866897"/>
            <a:ext cx="2409825" cy="1895475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4D1C7E08-0B3E-4961-8962-D828B2494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81328"/>
            <a:ext cx="691804" cy="4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92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Diëtistisch</a:t>
            </a:r>
            <a:r>
              <a:rPr lang="nl-NL" dirty="0"/>
              <a:t> onderzoek: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248" y="1412776"/>
            <a:ext cx="10800000" cy="4125365"/>
          </a:xfrm>
        </p:spPr>
        <p:txBody>
          <a:bodyPr/>
          <a:lstStyle/>
          <a:p>
            <a:r>
              <a:rPr lang="nl-NL" dirty="0"/>
              <a:t>Gezondheidsprobleem:</a:t>
            </a:r>
          </a:p>
          <a:p>
            <a:pPr lvl="1"/>
            <a:r>
              <a:rPr lang="nl-NL" dirty="0"/>
              <a:t>Vermoeidheid</a:t>
            </a:r>
          </a:p>
          <a:p>
            <a:pPr lvl="1"/>
            <a:r>
              <a:rPr lang="nl-NL" dirty="0"/>
              <a:t>Verminderde conditie/kracht</a:t>
            </a:r>
          </a:p>
          <a:p>
            <a:pPr lvl="1"/>
            <a:r>
              <a:rPr lang="nl-NL" dirty="0"/>
              <a:t>Wisselend ontlastingspatroon ( hele leven al)</a:t>
            </a:r>
          </a:p>
          <a:p>
            <a:r>
              <a:rPr lang="nl-NL" dirty="0"/>
              <a:t>Beweging:</a:t>
            </a:r>
          </a:p>
          <a:p>
            <a:pPr lvl="1"/>
            <a:r>
              <a:rPr lang="nl-NL" dirty="0"/>
              <a:t> Heeft staand beroep (automonteur)</a:t>
            </a:r>
          </a:p>
          <a:p>
            <a:pPr lvl="1"/>
            <a:r>
              <a:rPr lang="nl-NL" dirty="0"/>
              <a:t> Gaat met scooter naar het werk</a:t>
            </a:r>
          </a:p>
          <a:p>
            <a:pPr lvl="1"/>
            <a:r>
              <a:rPr lang="nl-NL" dirty="0"/>
              <a:t> Sport niet </a:t>
            </a:r>
          </a:p>
          <a:p>
            <a:r>
              <a:rPr lang="nl-NL" dirty="0"/>
              <a:t>Diëtistische voorgeschiedenis</a:t>
            </a:r>
          </a:p>
          <a:p>
            <a:pPr lvl="1"/>
            <a:r>
              <a:rPr lang="nl-NL" dirty="0"/>
              <a:t>Dhr. is al bekend bij diëtist elders heeft energie+ en </a:t>
            </a:r>
            <a:r>
              <a:rPr lang="nl-NL" dirty="0" err="1"/>
              <a:t>eiwitverrijkt</a:t>
            </a:r>
            <a:r>
              <a:rPr lang="nl-NL" dirty="0"/>
              <a:t> dieet</a:t>
            </a:r>
          </a:p>
          <a:p>
            <a:r>
              <a:rPr lang="nl-NL" dirty="0"/>
              <a:t>Hulpvraag:</a:t>
            </a:r>
          </a:p>
          <a:p>
            <a:pPr lvl="1"/>
            <a:r>
              <a:rPr lang="nl-NL" dirty="0"/>
              <a:t>Oorzaak afvallen</a:t>
            </a:r>
          </a:p>
          <a:p>
            <a:pPr lvl="1"/>
            <a:r>
              <a:rPr lang="nl-NL" dirty="0"/>
              <a:t>Stoppen met afvallen</a:t>
            </a:r>
          </a:p>
          <a:p>
            <a:pPr lvl="1"/>
            <a:r>
              <a:rPr lang="nl-NL" dirty="0"/>
              <a:t>Meer energie</a:t>
            </a:r>
          </a:p>
          <a:p>
            <a:endParaRPr lang="nl-NL" dirty="0"/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5AAB61E5-6679-42D1-9501-0F32FA168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" y="6309320"/>
            <a:ext cx="691804" cy="4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33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3211" y="950562"/>
            <a:ext cx="10800000" cy="533400"/>
          </a:xfrm>
        </p:spPr>
        <p:txBody>
          <a:bodyPr/>
          <a:lstStyle/>
          <a:p>
            <a:r>
              <a:rPr lang="nl-NL" dirty="0"/>
              <a:t>Nutritional Assessment: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0604" y="1844824"/>
            <a:ext cx="10800000" cy="4125365"/>
          </a:xfrm>
        </p:spPr>
        <p:txBody>
          <a:bodyPr/>
          <a:lstStyle/>
          <a:p>
            <a:r>
              <a:rPr lang="nl-NL" dirty="0"/>
              <a:t>Energiebehoefte</a:t>
            </a:r>
          </a:p>
          <a:p>
            <a:pPr lvl="1"/>
            <a:r>
              <a:rPr lang="nl-NL" dirty="0"/>
              <a:t>REE gemeten d.m.v. indirecte calorimetrie: 		1400 kcal/dag</a:t>
            </a:r>
          </a:p>
          <a:p>
            <a:pPr lvl="1"/>
            <a:r>
              <a:rPr lang="nl-NL" dirty="0"/>
              <a:t>REE geschat d.m.v. WHO: 				1660 kcal/dag</a:t>
            </a:r>
          </a:p>
          <a:p>
            <a:pPr lvl="1"/>
            <a:r>
              <a:rPr lang="nl-NL" dirty="0"/>
              <a:t>Gemiddeld activiteitenfactor (actometer): 2,1</a:t>
            </a:r>
          </a:p>
          <a:p>
            <a:pPr lvl="1"/>
            <a:r>
              <a:rPr lang="nl-NL" dirty="0"/>
              <a:t>TEE geschat: 	1660 * 1.5 = 2490 Kcal/dag</a:t>
            </a:r>
          </a:p>
          <a:p>
            <a:pPr lvl="1"/>
            <a:r>
              <a:rPr lang="nl-NL" dirty="0"/>
              <a:t>TEE gemeten:  	1400 * 2,1 = 2950 kcal/dag</a:t>
            </a:r>
          </a:p>
          <a:p>
            <a:endParaRPr lang="nl-NL" dirty="0"/>
          </a:p>
          <a:p>
            <a:r>
              <a:rPr lang="nl-NL" dirty="0"/>
              <a:t>Inname eetverslag</a:t>
            </a:r>
          </a:p>
          <a:p>
            <a:pPr lvl="1"/>
            <a:r>
              <a:rPr lang="nl-NL" dirty="0"/>
              <a:t>Gemiddelde energie-inname uit 3 dagen: 2750 kcal/dag</a:t>
            </a:r>
            <a:br>
              <a:rPr lang="nl-NL" dirty="0"/>
            </a:br>
            <a:endParaRPr lang="nl-NL" dirty="0"/>
          </a:p>
          <a:p>
            <a:r>
              <a:rPr lang="nl-NL" dirty="0"/>
              <a:t>Conclusie:</a:t>
            </a:r>
          </a:p>
          <a:p>
            <a:r>
              <a:rPr lang="nl-NL" dirty="0"/>
              <a:t>Negatieve energiebalans van ±200 Kcal per dag </a:t>
            </a:r>
            <a:r>
              <a:rPr lang="nl-NL" dirty="0" err="1"/>
              <a:t>a.g.v</a:t>
            </a:r>
            <a:r>
              <a:rPr lang="nl-NL" dirty="0"/>
              <a:t>. hoge activiteitenfactor </a:t>
            </a:r>
            <a:br>
              <a:rPr lang="nl-NL" dirty="0"/>
            </a:br>
            <a:endParaRPr lang="nl-NL" dirty="0"/>
          </a:p>
          <a:p>
            <a:endParaRPr lang="nl-NL" dirty="0"/>
          </a:p>
          <a:p>
            <a:r>
              <a:rPr lang="nl-NL" dirty="0"/>
              <a:t>	</a:t>
            </a:r>
            <a:r>
              <a:rPr lang="nl-NL" sz="1050" dirty="0"/>
              <a:t>Zweers, H., S. Huisman, and S. Amstelveen, Beweging gemeten. </a:t>
            </a:r>
            <a:r>
              <a:rPr lang="nl-NL" sz="1050" dirty="0" err="1"/>
              <a:t>Ned</a:t>
            </a:r>
            <a:r>
              <a:rPr lang="nl-NL" sz="1050" dirty="0"/>
              <a:t> Tijdschrift voor Voeding en Dietetiek, 2020. 75(4).</a:t>
            </a:r>
          </a:p>
          <a:p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4" name="Afbeelding 3" descr="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6360" y="1577701"/>
            <a:ext cx="1956832" cy="1302183"/>
          </a:xfrm>
          <a:prstGeom prst="rect">
            <a:avLst/>
          </a:prstGeom>
        </p:spPr>
      </p:pic>
      <p:pic>
        <p:nvPicPr>
          <p:cNvPr id="5" name="Afbeelding 4" descr="Sensew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24392" y="2882662"/>
            <a:ext cx="1536046" cy="1272927"/>
          </a:xfrm>
          <a:prstGeom prst="rect">
            <a:avLst/>
          </a:prstGeom>
        </p:spPr>
      </p:pic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FC10E704-64A6-424F-A219-CA11FBB6FF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6237312"/>
            <a:ext cx="691804" cy="4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0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81865-32CB-4216-AE4C-DBB628E5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AD0B35-C1C4-4A97-9A73-1F27E08B6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Traject met pilotstudie</a:t>
            </a:r>
          </a:p>
          <a:p>
            <a:r>
              <a:rPr lang="nl-NL" dirty="0"/>
              <a:t>Casussen</a:t>
            </a:r>
          </a:p>
          <a:p>
            <a:r>
              <a:rPr lang="nl-NL" dirty="0"/>
              <a:t>Vragen</a:t>
            </a:r>
          </a:p>
        </p:txBody>
      </p:sp>
      <p:pic>
        <p:nvPicPr>
          <p:cNvPr id="7" name="Afbeelding 6" descr="Afbeelding met tekst, horloge&#10;&#10;Automatisch gegenereerde beschrijving">
            <a:extLst>
              <a:ext uri="{FF2B5EF4-FFF2-40B4-BE49-F238E27FC236}">
                <a16:creationId xmlns:a16="http://schemas.microsoft.com/office/drawing/2014/main" id="{45C5D41E-3B75-40F0-B2CC-5C451DFBA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330839"/>
            <a:ext cx="5040560" cy="37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67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8C2E6-1661-4354-8620-39D85525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55875D5-A19C-4CF8-A617-D47209457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29" t="13295" r="3570" b="26929"/>
          <a:stretch/>
        </p:blipFill>
        <p:spPr>
          <a:xfrm>
            <a:off x="406688" y="1004344"/>
            <a:ext cx="1137862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86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66E70-573F-4B8D-8CA6-0842FABC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16632"/>
            <a:ext cx="10800000" cy="533400"/>
          </a:xfrm>
        </p:spPr>
        <p:txBody>
          <a:bodyPr/>
          <a:lstStyle/>
          <a:p>
            <a:r>
              <a:rPr lang="nl-NL" dirty="0"/>
              <a:t>Casus rolstoel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6BEFD647-389D-49A1-811C-6AC47EF92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872" y="4200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17ABA53A-16A9-4F93-9CCB-C692BCB95055}"/>
              </a:ext>
            </a:extLst>
          </p:cNvPr>
          <p:cNvSpPr txBox="1"/>
          <p:nvPr/>
        </p:nvSpPr>
        <p:spPr>
          <a:xfrm>
            <a:off x="623392" y="1052736"/>
            <a:ext cx="105588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23 jaar verstandelijk beperkte man. </a:t>
            </a:r>
          </a:p>
          <a:p>
            <a:r>
              <a:rPr lang="nl-NL" dirty="0"/>
              <a:t>Hij volgt succesvol een ketogeen dieet i.v.m. epilepsie. </a:t>
            </a:r>
          </a:p>
          <a:p>
            <a:r>
              <a:rPr lang="nl-NL" dirty="0"/>
              <a:t>Hij zit in een rolstoel maar kan binnenshuis wel enkele stappen zetten verder is hij bekend met dystonie. </a:t>
            </a:r>
          </a:p>
          <a:p>
            <a:r>
              <a:rPr lang="nl-NL" dirty="0"/>
              <a:t>We hebben hem gedurende 1 week gemeten met de </a:t>
            </a:r>
            <a:r>
              <a:rPr lang="nl-NL" dirty="0" err="1"/>
              <a:t>Sensewear</a:t>
            </a:r>
            <a:r>
              <a:rPr lang="nl-NL" dirty="0"/>
              <a:t>® actometer. </a:t>
            </a:r>
          </a:p>
          <a:p>
            <a:endParaRPr lang="nl-NL" dirty="0"/>
          </a:p>
          <a:p>
            <a:r>
              <a:rPr lang="nl-NL" dirty="0"/>
              <a:t>TEE: 1735 Kcal (=REE WHO formule) x 1,5 = ±2600 Kcal per dag. </a:t>
            </a:r>
          </a:p>
          <a:p>
            <a:endParaRPr lang="nl-NL" sz="1000" dirty="0"/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F6633AB0-E12A-4DE3-9C3D-81EE38881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66" t="30736" r="11610" b="26638"/>
          <a:stretch/>
        </p:blipFill>
        <p:spPr>
          <a:xfrm>
            <a:off x="695400" y="3429000"/>
            <a:ext cx="9194165" cy="30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23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AECA2-162A-4A04-9B1B-0D966F62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34641"/>
            <a:ext cx="10800000" cy="533400"/>
          </a:xfrm>
        </p:spPr>
        <p:txBody>
          <a:bodyPr/>
          <a:lstStyle/>
          <a:p>
            <a:r>
              <a:rPr lang="nl-NL" dirty="0"/>
              <a:t>2021 Pilot actometers voor kinderen</a:t>
            </a:r>
          </a:p>
        </p:txBody>
      </p:sp>
      <p:pic>
        <p:nvPicPr>
          <p:cNvPr id="4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30A6B8E8-EE58-4523-BA6F-48C1249B1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741101"/>
            <a:ext cx="4536504" cy="6048672"/>
          </a:xfrm>
          <a:prstGeom prst="rect">
            <a:avLst/>
          </a:prstGeom>
        </p:spPr>
      </p:pic>
      <p:pic>
        <p:nvPicPr>
          <p:cNvPr id="6" name="Afbeelding 5" descr="Afbeelding met muur, binnen, vloer, persoon&#10;&#10;Automatisch gegenereerde beschrijving">
            <a:extLst>
              <a:ext uri="{FF2B5EF4-FFF2-40B4-BE49-F238E27FC236}">
                <a16:creationId xmlns:a16="http://schemas.microsoft.com/office/drawing/2014/main" id="{A729F9D1-6594-4F36-B13B-5308876C8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741101"/>
            <a:ext cx="4561694" cy="608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29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8107C-7CFB-4DE2-8F9F-0A941B54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1" y="332656"/>
            <a:ext cx="10800000" cy="533400"/>
          </a:xfrm>
        </p:spPr>
        <p:txBody>
          <a:bodyPr/>
          <a:lstStyle/>
          <a:p>
            <a:r>
              <a:rPr lang="nl-NL" sz="4000" b="1" dirty="0">
                <a:effectLst/>
                <a:latin typeface="Calibri" panose="020F0502020204030204" pitchFamily="34" charset="0"/>
                <a:ea typeface="DengXian Light" panose="020B0503020204020204" pitchFamily="2" charset="-122"/>
                <a:cs typeface="Times New Roman" panose="02020603050405020304" pitchFamily="18" charset="0"/>
              </a:rPr>
              <a:t>Onderzoeksvragen</a:t>
            </a:r>
            <a:br>
              <a:rPr lang="nl-NL" sz="4400" b="1" dirty="0">
                <a:effectLst/>
                <a:latin typeface="Calibri Light" panose="020F0302020204030204" pitchFamily="34" charset="0"/>
                <a:ea typeface="DengXian Light" panose="020B0503020204020204" pitchFamily="2" charset="-122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4385440-48D8-47D7-BEFB-E18FB5340553}"/>
              </a:ext>
            </a:extLst>
          </p:cNvPr>
          <p:cNvSpPr txBox="1"/>
          <p:nvPr/>
        </p:nvSpPr>
        <p:spPr>
          <a:xfrm>
            <a:off x="551384" y="1052736"/>
            <a:ext cx="1094711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alibri" panose="020F0502020204030204" pitchFamily="34" charset="0"/>
                <a:ea typeface="DengXian" panose="020B0503020204020204" pitchFamily="2" charset="-122"/>
                <a:cs typeface="Calibri" panose="020F0502020204030204" pitchFamily="34" charset="0"/>
              </a:rPr>
              <a:t>Hoofdvraag:</a:t>
            </a:r>
            <a:r>
              <a:rPr lang="nl-NL" sz="2000" dirty="0">
                <a:effectLst/>
                <a:latin typeface="Calibri" panose="020F0502020204030204" pitchFamily="34" charset="0"/>
                <a:ea typeface="DengXian" panose="020B0503020204020204" pitchFamily="2" charset="-122"/>
                <a:cs typeface="Calibri" panose="020F0502020204030204" pitchFamily="34" charset="0"/>
              </a:rPr>
              <a:t> Welke actometer is het meest geschikt voor kinderen met een mitochondriële aandoening die in het </a:t>
            </a:r>
            <a:r>
              <a:rPr lang="nl-NL" sz="2000" dirty="0" err="1">
                <a:effectLst/>
                <a:latin typeface="Calibri" panose="020F0502020204030204" pitchFamily="34" charset="0"/>
                <a:ea typeface="DengXian" panose="020B0503020204020204" pitchFamily="2" charset="-122"/>
                <a:cs typeface="Calibri" panose="020F0502020204030204" pitchFamily="34" charset="0"/>
              </a:rPr>
              <a:t>RadboudUMC</a:t>
            </a:r>
            <a:r>
              <a:rPr lang="nl-NL" sz="2000" dirty="0">
                <a:effectLst/>
                <a:latin typeface="Calibri" panose="020F0502020204030204" pitchFamily="34" charset="0"/>
                <a:ea typeface="DengXian" panose="020B0503020204020204" pitchFamily="2" charset="-122"/>
                <a:cs typeface="Calibri" panose="020F0502020204030204" pitchFamily="34" charset="0"/>
              </a:rPr>
              <a:t> expertisecentrum behandeld worden?</a:t>
            </a:r>
            <a:endParaRPr lang="nl-NL" sz="2000" dirty="0">
              <a:effectLst/>
              <a:latin typeface="Calibri" panose="020F0502020204030204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  <a:p>
            <a:r>
              <a:rPr lang="nl-NL" sz="2000" b="1" dirty="0">
                <a:effectLst/>
                <a:latin typeface="Calibri" panose="020F0502020204030204" pitchFamily="34" charset="0"/>
                <a:ea typeface="DengXian" panose="020B0503020204020204" pitchFamily="2" charset="-122"/>
                <a:cs typeface="Calibri" panose="020F0502020204030204" pitchFamily="34" charset="0"/>
              </a:rPr>
              <a:t> </a:t>
            </a:r>
            <a:endParaRPr lang="nl-NL" sz="2000" dirty="0">
              <a:effectLst/>
              <a:latin typeface="Calibri" panose="020F0502020204030204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  <a:p>
            <a:r>
              <a:rPr lang="nl-NL" sz="2000" b="1" dirty="0">
                <a:effectLst/>
                <a:latin typeface="Calibri" panose="020F0502020204030204" pitchFamily="34" charset="0"/>
                <a:ea typeface="DengXian" panose="020B0503020204020204" pitchFamily="2" charset="-122"/>
                <a:cs typeface="Calibri" panose="020F0502020204030204" pitchFamily="34" charset="0"/>
              </a:rPr>
              <a:t>Deelvragen:</a:t>
            </a:r>
            <a:endParaRPr lang="nl-NL" sz="2000" dirty="0">
              <a:effectLst/>
              <a:latin typeface="Calibri" panose="020F0502020204030204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2000" dirty="0">
                <a:effectLst/>
                <a:latin typeface="Calibri" panose="020F0502020204030204" pitchFamily="34" charset="0"/>
                <a:ea typeface="DengXian" panose="020B0503020204020204" pitchFamily="2" charset="-122"/>
                <a:cs typeface="Calibri" panose="020F0502020204030204" pitchFamily="34" charset="0"/>
              </a:rPr>
              <a:t>Wat zijn eisen en wensen waar de actometer voor kinderen met mitochondriële ziekten aan moet voldoen?</a:t>
            </a:r>
            <a:endParaRPr lang="nl-NL" sz="2000" dirty="0">
              <a:effectLst/>
              <a:latin typeface="Calibri" panose="020F0502020204030204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2000" dirty="0">
                <a:effectLst/>
                <a:latin typeface="Calibri" panose="020F0502020204030204" pitchFamily="34" charset="0"/>
                <a:ea typeface="DengXian" panose="020B0503020204020204" pitchFamily="2" charset="-122"/>
                <a:cs typeface="Calibri" panose="020F0502020204030204" pitchFamily="34" charset="0"/>
              </a:rPr>
              <a:t>Welke van de geteste actometers is het meest valide?</a:t>
            </a:r>
            <a:endParaRPr lang="nl-NL" sz="2000" dirty="0">
              <a:effectLst/>
              <a:latin typeface="Calibri" panose="020F0502020204030204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2000" dirty="0">
                <a:effectLst/>
                <a:latin typeface="Calibri" panose="020F0502020204030204" pitchFamily="34" charset="0"/>
                <a:ea typeface="DengXian" panose="020B0503020204020204" pitchFamily="2" charset="-122"/>
                <a:cs typeface="Calibri" panose="020F0502020204030204" pitchFamily="34" charset="0"/>
              </a:rPr>
              <a:t>Welke van de geteste actometers scoort het beste op gebruiksgemak bij gezonde kinderen?</a:t>
            </a:r>
            <a:endParaRPr lang="nl-NL" sz="2000" dirty="0">
              <a:effectLst/>
              <a:latin typeface="Calibri" panose="020F0502020204030204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2000" dirty="0">
                <a:effectLst/>
                <a:latin typeface="Calibri" panose="020F0502020204030204" pitchFamily="34" charset="0"/>
                <a:ea typeface="DengXian" panose="020B0503020204020204" pitchFamily="2" charset="-122"/>
                <a:cs typeface="Calibri" panose="020F0502020204030204" pitchFamily="34" charset="0"/>
              </a:rPr>
              <a:t>Welke van de geteste actometers scoort het beste op praktische handteerbaarheid voor de hulpverlener?</a:t>
            </a:r>
            <a:endParaRPr lang="nl-NL" sz="1800" dirty="0">
              <a:effectLst/>
              <a:latin typeface="Calibri" panose="020F0502020204030204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19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6B354-3524-40AE-BED0-0308CF1B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4624"/>
            <a:ext cx="10800000" cy="533400"/>
          </a:xfrm>
        </p:spPr>
        <p:txBody>
          <a:bodyPr/>
          <a:lstStyle/>
          <a:p>
            <a:r>
              <a:rPr lang="nl-NL" dirty="0"/>
              <a:t>Methode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EC9852D-A49C-4D3E-8225-C99977643C30}"/>
              </a:ext>
            </a:extLst>
          </p:cNvPr>
          <p:cNvSpPr txBox="1"/>
          <p:nvPr/>
        </p:nvSpPr>
        <p:spPr>
          <a:xfrm>
            <a:off x="623392" y="980728"/>
            <a:ext cx="58326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800" dirty="0"/>
              <a:t>Literatuuronderzoek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/>
              <a:t>Beweegprotocol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/>
              <a:t>Praktijkonderzoek</a:t>
            </a:r>
            <a:br>
              <a:rPr lang="nl-NL" sz="2800" dirty="0"/>
            </a:br>
            <a:r>
              <a:rPr lang="nl-NL" sz="2800" dirty="0"/>
              <a:t>(=1 week/3 actometers)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/>
              <a:t>Beweegdagboek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/>
              <a:t>Vragenlijst gebruiksgemak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/>
              <a:t>Uitlezen en omrekenen data </a:t>
            </a:r>
            <a:endParaRPr lang="nl-NL" dirty="0"/>
          </a:p>
        </p:txBody>
      </p:sp>
      <p:pic>
        <p:nvPicPr>
          <p:cNvPr id="4" name="Afbeelding 3" descr="Afbeelding met muur, binnen, vloer, persoon&#10;&#10;Automatisch gegenereerde beschrijving">
            <a:extLst>
              <a:ext uri="{FF2B5EF4-FFF2-40B4-BE49-F238E27FC236}">
                <a16:creationId xmlns:a16="http://schemas.microsoft.com/office/drawing/2014/main" id="{D8947A80-1CA4-4E75-A7FB-2C7DB1DA6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2696"/>
            <a:ext cx="3996444" cy="532859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A0576C5-415F-45B1-B0DF-42201B9B5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56" t="47534" r="16335" b="37205"/>
          <a:stretch/>
        </p:blipFill>
        <p:spPr>
          <a:xfrm>
            <a:off x="767408" y="4221088"/>
            <a:ext cx="5159494" cy="18002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E6D9E5C-EEA4-4F98-B0E5-944CF91F2722}"/>
              </a:ext>
            </a:extLst>
          </p:cNvPr>
          <p:cNvSpPr txBox="1"/>
          <p:nvPr/>
        </p:nvSpPr>
        <p:spPr>
          <a:xfrm>
            <a:off x="734054" y="4287063"/>
            <a:ext cx="5029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Activ8          </a:t>
            </a:r>
            <a:r>
              <a:rPr lang="nl-NL" dirty="0" err="1"/>
              <a:t>Actigraph</a:t>
            </a:r>
            <a:r>
              <a:rPr lang="nl-NL" dirty="0"/>
              <a:t>       PAM400         Gene </a:t>
            </a:r>
            <a:r>
              <a:rPr lang="nl-NL" dirty="0" err="1"/>
              <a:t>activ</a:t>
            </a:r>
            <a:r>
              <a:rPr lang="nl-N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4319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7B4DF-56D6-43FF-BADA-43EA5A79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332656"/>
            <a:ext cx="10800000" cy="533400"/>
          </a:xfrm>
        </p:spPr>
        <p:txBody>
          <a:bodyPr/>
          <a:lstStyle/>
          <a:p>
            <a:r>
              <a:rPr lang="nl-NL" sz="1800" b="1" dirty="0">
                <a:effectLst/>
                <a:latin typeface="Calibri" panose="020F0502020204030204" pitchFamily="34" charset="0"/>
                <a:ea typeface="DengXian" panose="020B0503020204020204"/>
                <a:cs typeface="Calibri" panose="020F0502020204030204" pitchFamily="34" charset="0"/>
              </a:rPr>
              <a:t>Eisen en wensen waar de actometer voor de </a:t>
            </a:r>
            <a:r>
              <a:rPr lang="nl-NL" sz="1800" b="1" dirty="0" err="1">
                <a:effectLst/>
                <a:latin typeface="Calibri" panose="020F0502020204030204" pitchFamily="34" charset="0"/>
                <a:ea typeface="DengXian" panose="020B0503020204020204"/>
                <a:cs typeface="Calibri" panose="020F0502020204030204" pitchFamily="34" charset="0"/>
              </a:rPr>
              <a:t>kinder-mitoroute</a:t>
            </a:r>
            <a:r>
              <a:rPr lang="nl-NL" sz="1800" b="1" dirty="0">
                <a:effectLst/>
                <a:latin typeface="Calibri" panose="020F0502020204030204" pitchFamily="34" charset="0"/>
                <a:ea typeface="DengXian" panose="020B0503020204020204"/>
                <a:cs typeface="Calibri" panose="020F0502020204030204" pitchFamily="34" charset="0"/>
              </a:rPr>
              <a:t> aan moeten voldoen</a:t>
            </a:r>
            <a:br>
              <a:rPr lang="nl-NL" sz="1800" dirty="0">
                <a:effectLst/>
                <a:latin typeface="Calibri" panose="020F0502020204030204" pitchFamily="34" charset="0"/>
                <a:ea typeface="DengXian" panose="020B0503020204020204"/>
                <a:cs typeface="Arial" panose="020B0604020202020204" pitchFamily="34" charset="0"/>
              </a:rPr>
            </a:br>
            <a:endParaRPr lang="nl-NL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18CE28D7-C6F0-439C-9856-39227A092FC7}"/>
              </a:ext>
            </a:extLst>
          </p:cNvPr>
          <p:cNvGraphicFramePr>
            <a:graphicFrameLocks noGrp="1"/>
          </p:cNvGraphicFramePr>
          <p:nvPr/>
        </p:nvGraphicFramePr>
        <p:xfrm>
          <a:off x="696000" y="1052736"/>
          <a:ext cx="10656584" cy="5602343"/>
        </p:xfrm>
        <a:graphic>
          <a:graphicData uri="http://schemas.openxmlformats.org/drawingml/2006/table">
            <a:tbl>
              <a:tblPr firstRow="1" firstCol="1"/>
              <a:tblGrid>
                <a:gridCol w="5491908">
                  <a:extLst>
                    <a:ext uri="{9D8B030D-6E8A-4147-A177-3AD203B41FA5}">
                      <a16:colId xmlns:a16="http://schemas.microsoft.com/office/drawing/2014/main" val="1762574360"/>
                    </a:ext>
                  </a:extLst>
                </a:gridCol>
                <a:gridCol w="5164676">
                  <a:extLst>
                    <a:ext uri="{9D8B030D-6E8A-4147-A177-3AD203B41FA5}">
                      <a16:colId xmlns:a16="http://schemas.microsoft.com/office/drawing/2014/main" val="3060164863"/>
                    </a:ext>
                  </a:extLst>
                </a:gridCol>
              </a:tblGrid>
              <a:tr h="308035">
                <a:tc>
                  <a:txBody>
                    <a:bodyPr/>
                    <a:lstStyle/>
                    <a:p>
                      <a:pPr algn="l"/>
                      <a:r>
                        <a:rPr lang="nl-NL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Eisen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Wensen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8555"/>
                  </a:ext>
                </a:extLst>
              </a:tr>
              <a:tr h="308035">
                <a:tc>
                  <a:txBody>
                    <a:bodyPr/>
                    <a:lstStyle/>
                    <a:p>
                      <a:pPr algn="l"/>
                      <a:r>
                        <a:rPr lang="nl-NL" sz="1800" b="1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Resultaten weergeven in </a:t>
                      </a:r>
                      <a:r>
                        <a:rPr lang="nl-NL" sz="1800" b="1" dirty="0" err="1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METs</a:t>
                      </a:r>
                      <a:r>
                        <a:rPr lang="nl-NL" sz="1800" b="1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De actometer moet niet snel kapotgaan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771380"/>
                  </a:ext>
                </a:extLst>
              </a:tr>
              <a:tr h="616068"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Resultaten in 24-uur grafiek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Goede communicatie mogelijk met de producent van de actometer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857542"/>
                  </a:ext>
                </a:extLst>
              </a:tr>
              <a:tr h="616068"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Medisch gecertificeerd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De actometer is gevalideerd voor zieke mensen die weinig actief zijn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463140"/>
                  </a:ext>
                </a:extLst>
              </a:tr>
              <a:tr h="616068">
                <a:tc>
                  <a:txBody>
                    <a:bodyPr/>
                    <a:lstStyle/>
                    <a:p>
                      <a:pPr algn="l"/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Formaat actometer moet geschikt zijn voor kinderen (hoe kleiner, hoe beter).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De actometer moet niet te duur zijn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856049"/>
                  </a:ext>
                </a:extLst>
              </a:tr>
              <a:tr h="308035"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Software moet voldoende scoren (&gt;6).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Software scoort meer dan een voldoende (&gt; 7)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024706"/>
                  </a:ext>
                </a:extLst>
              </a:tr>
              <a:tr h="308035"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Draaggemak moet voldoende scoren (&gt;6).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Draaggemak scoort meer dan een voldoende (&gt; 7)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32708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l"/>
                      <a:r>
                        <a:rPr lang="nl-NL" sz="1800" b="1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De actometer moet valide zijn volgens de literatuur (minimaal matig voor gezonde mensen).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De actometer is gevalideerd voor jonge kinderen (leeftijd 2-9).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735042"/>
                  </a:ext>
                </a:extLst>
              </a:tr>
              <a:tr h="616068"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Praktische validiteit moet voldoende zijn bij labonderzoek. (≥0,65)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Praktische validiteit moet goed zijn bij labonderzoek. (≥0,75)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789506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l"/>
                      <a:r>
                        <a:rPr lang="nl-NL" sz="1800" b="1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Praktische validiteit in real time moet zoveel mogelijk overeenkomen met activiteiten dagboek.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De actometer is waterdicht en kan tijdens douchen en zwemmen om gehouden worden.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35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350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064AB-CF64-48CF-8A43-961492ED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99" y="116632"/>
            <a:ext cx="10800000" cy="533400"/>
          </a:xfrm>
        </p:spPr>
        <p:txBody>
          <a:bodyPr/>
          <a:lstStyle/>
          <a:p>
            <a:r>
              <a:rPr lang="nl-NL" dirty="0"/>
              <a:t>literatuurstudie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DC613583-6894-4C3D-85B0-357A21828636}"/>
              </a:ext>
            </a:extLst>
          </p:cNvPr>
          <p:cNvGraphicFramePr>
            <a:graphicFrameLocks noGrp="1"/>
          </p:cNvGraphicFramePr>
          <p:nvPr/>
        </p:nvGraphicFramePr>
        <p:xfrm>
          <a:off x="623392" y="650032"/>
          <a:ext cx="11233247" cy="5382943"/>
        </p:xfrm>
        <a:graphic>
          <a:graphicData uri="http://schemas.openxmlformats.org/drawingml/2006/table">
            <a:tbl>
              <a:tblPr firstRow="1" firstCol="1" bandRow="1"/>
              <a:tblGrid>
                <a:gridCol w="2240450">
                  <a:extLst>
                    <a:ext uri="{9D8B030D-6E8A-4147-A177-3AD203B41FA5}">
                      <a16:colId xmlns:a16="http://schemas.microsoft.com/office/drawing/2014/main" val="1480847330"/>
                    </a:ext>
                  </a:extLst>
                </a:gridCol>
                <a:gridCol w="2240450">
                  <a:extLst>
                    <a:ext uri="{9D8B030D-6E8A-4147-A177-3AD203B41FA5}">
                      <a16:colId xmlns:a16="http://schemas.microsoft.com/office/drawing/2014/main" val="387122852"/>
                    </a:ext>
                  </a:extLst>
                </a:gridCol>
                <a:gridCol w="2242931">
                  <a:extLst>
                    <a:ext uri="{9D8B030D-6E8A-4147-A177-3AD203B41FA5}">
                      <a16:colId xmlns:a16="http://schemas.microsoft.com/office/drawing/2014/main" val="2042223229"/>
                    </a:ext>
                  </a:extLst>
                </a:gridCol>
                <a:gridCol w="2246648">
                  <a:extLst>
                    <a:ext uri="{9D8B030D-6E8A-4147-A177-3AD203B41FA5}">
                      <a16:colId xmlns:a16="http://schemas.microsoft.com/office/drawing/2014/main" val="3901787318"/>
                    </a:ext>
                  </a:extLst>
                </a:gridCol>
                <a:gridCol w="2262768">
                  <a:extLst>
                    <a:ext uri="{9D8B030D-6E8A-4147-A177-3AD203B41FA5}">
                      <a16:colId xmlns:a16="http://schemas.microsoft.com/office/drawing/2014/main" val="1106121863"/>
                    </a:ext>
                  </a:extLst>
                </a:gridCol>
              </a:tblGrid>
              <a:tr h="253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 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Activ8®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Actigraph® 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Genactiv® 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PAM400®/300 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921936"/>
                  </a:ext>
                </a:extLst>
              </a:tr>
              <a:tr h="405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Aantal studies totaal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3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34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5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1/2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271278"/>
                  </a:ext>
                </a:extLst>
              </a:tr>
              <a:tr h="517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Aantal studies kinderen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2 ( vanaf 10 jaar)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12 (vanaf 4 jaar)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2 (vanaf 8 jaar)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Geen studies bekend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576715"/>
                  </a:ext>
                </a:extLst>
              </a:tr>
              <a:tr h="612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Aantal studies inactieve doelgroep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2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8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2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1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44772"/>
                  </a:ext>
                </a:extLst>
              </a:tr>
              <a:tr h="3511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Conclusie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Activ8® scoort 3 x goed bij gezonden. Scoort ook goed bij gezonde kinderen en voldoende tot goed bij zieke kinderen.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Veel studies over de Actigraph® beschikbaar. Bij kinderen scoort de Freedom formule die wij gebruiken 6 x als slecht. Bij gezonde volwassenen scoort de Actigraph® beter.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Scoort in 4/5 studies goed de andere voldoende. Bij kinderen met mitochondriële ziekte kwam hij als beste uit de bus. Bij volwassenen met Myotone Dystrofie scoorde hij slecht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Scoorde 1 x goed bij gezonden en 1 x slecht bij COPD. Beide studies betreffen PAM300. 1 studie met de PAM400® scoort goed op actieve minuten in vergelijking met de </a:t>
                      </a:r>
                      <a:r>
                        <a:rPr lang="nl-NL" sz="1800" dirty="0" err="1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Actigraph</a:t>
                      </a: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® maar dit zegt niets over energieverbruik.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6334" marR="6633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540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99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0156C-5FED-4C07-9C58-A80A134D0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0"/>
            <a:ext cx="10800000" cy="533400"/>
          </a:xfrm>
        </p:spPr>
        <p:txBody>
          <a:bodyPr/>
          <a:lstStyle/>
          <a:p>
            <a:r>
              <a:rPr lang="nl-NL" dirty="0"/>
              <a:t>Deelnemer karakteristieken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44FA908-A6D4-44EB-BD5E-E57B73FC62FA}"/>
              </a:ext>
            </a:extLst>
          </p:cNvPr>
          <p:cNvSpPr txBox="1"/>
          <p:nvPr/>
        </p:nvSpPr>
        <p:spPr>
          <a:xfrm>
            <a:off x="767408" y="599990"/>
            <a:ext cx="10872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Calibri" panose="020F0502020204030204" pitchFamily="34" charset="0"/>
                <a:ea typeface="DengXian" panose="020B0503020204020204"/>
              </a:rPr>
              <a:t>12 deelnemers, 5 jongens en 7 meisjes, 3-14 jaar.</a:t>
            </a:r>
            <a:endParaRPr lang="nl-NL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406BA462-20B6-4F63-A26E-4E440D27C0B9}"/>
              </a:ext>
            </a:extLst>
          </p:cNvPr>
          <p:cNvGraphicFramePr>
            <a:graphicFrameLocks noGrp="1"/>
          </p:cNvGraphicFramePr>
          <p:nvPr/>
        </p:nvGraphicFramePr>
        <p:xfrm>
          <a:off x="734498" y="969322"/>
          <a:ext cx="9459319" cy="5123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818">
                  <a:extLst>
                    <a:ext uri="{9D8B030D-6E8A-4147-A177-3AD203B41FA5}">
                      <a16:colId xmlns:a16="http://schemas.microsoft.com/office/drawing/2014/main" val="1927244145"/>
                    </a:ext>
                  </a:extLst>
                </a:gridCol>
                <a:gridCol w="1005739">
                  <a:extLst>
                    <a:ext uri="{9D8B030D-6E8A-4147-A177-3AD203B41FA5}">
                      <a16:colId xmlns:a16="http://schemas.microsoft.com/office/drawing/2014/main" val="3456074071"/>
                    </a:ext>
                  </a:extLst>
                </a:gridCol>
                <a:gridCol w="914308">
                  <a:extLst>
                    <a:ext uri="{9D8B030D-6E8A-4147-A177-3AD203B41FA5}">
                      <a16:colId xmlns:a16="http://schemas.microsoft.com/office/drawing/2014/main" val="4135095559"/>
                    </a:ext>
                  </a:extLst>
                </a:gridCol>
                <a:gridCol w="2001381">
                  <a:extLst>
                    <a:ext uri="{9D8B030D-6E8A-4147-A177-3AD203B41FA5}">
                      <a16:colId xmlns:a16="http://schemas.microsoft.com/office/drawing/2014/main" val="1490605218"/>
                    </a:ext>
                  </a:extLst>
                </a:gridCol>
                <a:gridCol w="2260179">
                  <a:extLst>
                    <a:ext uri="{9D8B030D-6E8A-4147-A177-3AD203B41FA5}">
                      <a16:colId xmlns:a16="http://schemas.microsoft.com/office/drawing/2014/main" val="1663661565"/>
                    </a:ext>
                  </a:extLst>
                </a:gridCol>
                <a:gridCol w="1955894">
                  <a:extLst>
                    <a:ext uri="{9D8B030D-6E8A-4147-A177-3AD203B41FA5}">
                      <a16:colId xmlns:a16="http://schemas.microsoft.com/office/drawing/2014/main" val="1984514195"/>
                    </a:ext>
                  </a:extLst>
                </a:gridCol>
              </a:tblGrid>
              <a:tr h="1163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deelnemer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geslacht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Leeftijd (jaren) 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PAL Activ8® </a:t>
                      </a:r>
                      <a:br>
                        <a:rPr lang="nl-NL" sz="1800" dirty="0">
                          <a:effectLst/>
                        </a:rPr>
                      </a:br>
                      <a:r>
                        <a:rPr lang="nl-NL" sz="1800" dirty="0">
                          <a:effectLst/>
                        </a:rPr>
                        <a:t>(aantal dagen)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PAL Actigraph® (aantal dagen)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PAL PAM®</a:t>
                      </a:r>
                      <a:br>
                        <a:rPr lang="nl-NL" sz="1800" dirty="0">
                          <a:effectLst/>
                        </a:rPr>
                      </a:br>
                      <a:r>
                        <a:rPr lang="nl-NL" sz="1800" dirty="0">
                          <a:effectLst/>
                        </a:rPr>
                        <a:t>(aantal dagen)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161758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V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11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1,8 (6)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4,8 (6)$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1,5 (3)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629619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2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V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9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1.9 (6)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4.7 (6)$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1,5 (3)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1702606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3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M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13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2,2 (6)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4,0 (6)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1,7 (3)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348429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4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M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4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</a:rPr>
                        <a:t>2.0 (0,8) *</a:t>
                      </a:r>
                      <a:endParaRPr lang="nl-NL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2,9 (6)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1,7 (3)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659405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5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V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3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2.2 (6)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</a:rPr>
                        <a:t>2,9 (0,5)&amp;</a:t>
                      </a:r>
                      <a:endParaRPr lang="nl-NL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1,7 (3) 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7457121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M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10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GD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NG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GD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6952725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7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M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9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2.1 (6)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NG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GD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906753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8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V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2.0 (6)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2,8 (6)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1,5 (3)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5069929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9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V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7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FF0000"/>
                          </a:solidFill>
                          <a:effectLst/>
                        </a:rPr>
                        <a:t>2.8 (0,3)#</a:t>
                      </a:r>
                      <a:endParaRPr lang="nl-NL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</a:rPr>
                        <a:t>2,5 (0,3)#</a:t>
                      </a:r>
                      <a:endParaRPr lang="nl-NL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GD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33946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10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V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5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FF0000"/>
                          </a:solidFill>
                          <a:effectLst/>
                        </a:rPr>
                        <a:t>3.0 (0,3)#</a:t>
                      </a:r>
                      <a:endParaRPr lang="nl-NL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GD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096938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11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M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4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</a:rPr>
                        <a:t>3.3 (0,3)#</a:t>
                      </a:r>
                      <a:endParaRPr lang="nl-NL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GD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642000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12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V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14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1.6 (6)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NG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GD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7371655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29C85CB5-5807-4685-B798-D99F6C6D40F4}"/>
              </a:ext>
            </a:extLst>
          </p:cNvPr>
          <p:cNvSpPr txBox="1"/>
          <p:nvPr/>
        </p:nvSpPr>
        <p:spPr>
          <a:xfrm>
            <a:off x="678944" y="6093292"/>
            <a:ext cx="9570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zh-CN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B0503020204020204"/>
                <a:cs typeface="Calibri" panose="020F0502020204030204" pitchFamily="34" charset="0"/>
              </a:rPr>
              <a:t>Rood = onbetrouwbare PAL i.v.m. &lt; 24 uur gedragen *wel 6 dagen gedragen maar Activ8® na 19 uur defect &amp; accu niet voldoende opgeladen # maar 7 uur gedragen </a:t>
            </a:r>
            <a:r>
              <a:rPr kumimoji="0" lang="nl-NL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B0503020204020204"/>
                <a:cs typeface="Calibri" panose="020F0502020204030204" pitchFamily="34" charset="0"/>
              </a:rPr>
              <a:t>GD= Geen data NG= Niet gedragen   $ 2,4 en 2,2 met de formule van Zhu (Zhu, 2013</a:t>
            </a:r>
            <a:r>
              <a:rPr kumimoji="0" lang="nl-NL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B0503020204020204"/>
                <a:cs typeface="Calibri" panose="020F0502020204030204" pitchFamily="34" charset="0"/>
              </a:rPr>
              <a:t>)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168810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E2A39-FB6E-4ABC-A92A-33C44500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10" y="44624"/>
            <a:ext cx="10800000" cy="533400"/>
          </a:xfrm>
        </p:spPr>
        <p:txBody>
          <a:bodyPr/>
          <a:lstStyle/>
          <a:p>
            <a:r>
              <a:rPr lang="nl-NL" dirty="0"/>
              <a:t>Beweegprotocol activ8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3D75BB-53A7-4BB2-8C74-72774A4ADC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35360" y="908720"/>
            <a:ext cx="11377264" cy="50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54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6E3E648-9548-4120-BA91-876A6A808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96752"/>
            <a:ext cx="12285780" cy="4824536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0DE9B94-5740-4788-8831-F434753101A3}"/>
              </a:ext>
            </a:extLst>
          </p:cNvPr>
          <p:cNvSpPr txBox="1">
            <a:spLocks/>
          </p:cNvSpPr>
          <p:nvPr/>
        </p:nvSpPr>
        <p:spPr>
          <a:xfrm>
            <a:off x="685910" y="44624"/>
            <a:ext cx="108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Beweegprotocol activ8</a:t>
            </a:r>
          </a:p>
        </p:txBody>
      </p:sp>
    </p:spTree>
    <p:extLst>
      <p:ext uri="{BB962C8B-B14F-4D97-AF65-F5344CB8AC3E}">
        <p14:creationId xmlns:p14="http://schemas.microsoft.com/office/powerpoint/2010/main" val="254980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E9B0D-8299-42DC-B7BE-AB2A1A17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actometer?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68B95-ACEE-4B58-90FF-F77F0D053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71729"/>
            <a:ext cx="10800000" cy="4125365"/>
          </a:xfrm>
        </p:spPr>
        <p:txBody>
          <a:bodyPr/>
          <a:lstStyle/>
          <a:p>
            <a:r>
              <a:rPr lang="nl-NL" dirty="0"/>
              <a:t>Klein draagbaar apparaatje die activiteit meet</a:t>
            </a:r>
          </a:p>
          <a:p>
            <a:r>
              <a:rPr lang="nl-NL" dirty="0" err="1"/>
              <a:t>Accelerometer</a:t>
            </a:r>
            <a:r>
              <a:rPr lang="nl-NL" dirty="0"/>
              <a:t> -&gt; versnellingen meten in 3 assen</a:t>
            </a:r>
          </a:p>
          <a:p>
            <a:r>
              <a:rPr lang="nl-NL" dirty="0"/>
              <a:t>Draagpositie verschilt: pols, been, enkel, taille</a:t>
            </a:r>
          </a:p>
          <a:p>
            <a:r>
              <a:rPr lang="nl-NL" dirty="0"/>
              <a:t>Met en zonder monitor/app</a:t>
            </a:r>
          </a:p>
          <a:p>
            <a:r>
              <a:rPr lang="nl-NL" dirty="0"/>
              <a:t>Professionele actometer en commerciële sport horloges zoals </a:t>
            </a:r>
            <a:r>
              <a:rPr lang="nl-NL" dirty="0" err="1"/>
              <a:t>fitbit</a:t>
            </a:r>
            <a:r>
              <a:rPr lang="nl-NL" dirty="0"/>
              <a:t>® etc.</a:t>
            </a:r>
          </a:p>
          <a:p>
            <a:r>
              <a:rPr lang="nl-NL" dirty="0"/>
              <a:t>Uitkomstmaten: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METS -&gt; PAL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Activiteit scores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Stappen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Sedentaire tijd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Houdingen: zitten, liggen, staan etc.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638FA9-F5A3-4190-8BE7-AF34AB9A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25" y="826624"/>
            <a:ext cx="2002929" cy="1890210"/>
          </a:xfrm>
          <a:prstGeom prst="rect">
            <a:avLst/>
          </a:prstGeom>
        </p:spPr>
      </p:pic>
      <p:pic>
        <p:nvPicPr>
          <p:cNvPr id="7" name="Afbeelding 6" descr="sense.jpg">
            <a:extLst>
              <a:ext uri="{FF2B5EF4-FFF2-40B4-BE49-F238E27FC236}">
                <a16:creationId xmlns:a16="http://schemas.microsoft.com/office/drawing/2014/main" id="{742A73C1-36E7-4CB3-A2D9-9B3D286F47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9592" y="826624"/>
            <a:ext cx="1512168" cy="189021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0F87F84-400C-4DCF-9A72-0BB17785DE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66" t="48203" r="68309" b="28436"/>
          <a:stretch/>
        </p:blipFill>
        <p:spPr>
          <a:xfrm>
            <a:off x="5303912" y="3423381"/>
            <a:ext cx="5708243" cy="1855179"/>
          </a:xfrm>
          <a:prstGeom prst="rect">
            <a:avLst/>
          </a:prstGeom>
        </p:spPr>
      </p:pic>
      <p:pic>
        <p:nvPicPr>
          <p:cNvPr id="10" name="Afbeelding 9" descr="Afbeelding met tekst, persoon, beschermende kleding, accessoire&#10;&#10;Automatisch gegenereerde beschrijving">
            <a:extLst>
              <a:ext uri="{FF2B5EF4-FFF2-40B4-BE49-F238E27FC236}">
                <a16:creationId xmlns:a16="http://schemas.microsoft.com/office/drawing/2014/main" id="{978AD076-DDC4-4E11-956E-BCB5C86B33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25014" r="21645"/>
          <a:stretch/>
        </p:blipFill>
        <p:spPr>
          <a:xfrm>
            <a:off x="10097431" y="826624"/>
            <a:ext cx="1932319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00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91C9465-E075-4896-9C52-43FEE03DE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764704"/>
            <a:ext cx="9082500" cy="421773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2FA7CED-75CF-4D1B-90B8-67B682F0B67F}"/>
              </a:ext>
            </a:extLst>
          </p:cNvPr>
          <p:cNvSpPr txBox="1">
            <a:spLocks/>
          </p:cNvSpPr>
          <p:nvPr/>
        </p:nvSpPr>
        <p:spPr>
          <a:xfrm>
            <a:off x="685910" y="44624"/>
            <a:ext cx="108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Beweegprotocol activ8</a:t>
            </a:r>
          </a:p>
        </p:txBody>
      </p:sp>
    </p:spTree>
    <p:extLst>
      <p:ext uri="{BB962C8B-B14F-4D97-AF65-F5344CB8AC3E}">
        <p14:creationId xmlns:p14="http://schemas.microsoft.com/office/powerpoint/2010/main" val="330702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C0245-95BE-4051-BCBC-71D2D3A4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4A488B2-7E87-4717-A574-E1FC1FEAFA7D}"/>
              </a:ext>
            </a:extLst>
          </p:cNvPr>
          <p:cNvSpPr txBox="1">
            <a:spLocks/>
          </p:cNvSpPr>
          <p:nvPr/>
        </p:nvSpPr>
        <p:spPr>
          <a:xfrm>
            <a:off x="685910" y="44624"/>
            <a:ext cx="108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Beweegprotocol </a:t>
            </a:r>
            <a:r>
              <a:rPr lang="nl-NL" dirty="0" err="1"/>
              <a:t>Actigraph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175521-5AA7-4A9E-90D4-F8161E84A26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>
            <a:off x="0" y="836712"/>
            <a:ext cx="775218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15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D4E66932-08A8-4377-BE77-338831A56DB1}"/>
              </a:ext>
            </a:extLst>
          </p:cNvPr>
          <p:cNvGraphicFramePr>
            <a:graphicFrameLocks noGrp="1"/>
          </p:cNvGraphicFramePr>
          <p:nvPr/>
        </p:nvGraphicFramePr>
        <p:xfrm>
          <a:off x="551384" y="1196752"/>
          <a:ext cx="9217024" cy="4968550"/>
        </p:xfrm>
        <a:graphic>
          <a:graphicData uri="http://schemas.openxmlformats.org/drawingml/2006/table">
            <a:tbl>
              <a:tblPr firstRow="1" firstCol="1" bandRow="1"/>
              <a:tblGrid>
                <a:gridCol w="3790048">
                  <a:extLst>
                    <a:ext uri="{9D8B030D-6E8A-4147-A177-3AD203B41FA5}">
                      <a16:colId xmlns:a16="http://schemas.microsoft.com/office/drawing/2014/main" val="1209809692"/>
                    </a:ext>
                  </a:extLst>
                </a:gridCol>
                <a:gridCol w="1356744">
                  <a:extLst>
                    <a:ext uri="{9D8B030D-6E8A-4147-A177-3AD203B41FA5}">
                      <a16:colId xmlns:a16="http://schemas.microsoft.com/office/drawing/2014/main" val="1395528283"/>
                    </a:ext>
                  </a:extLst>
                </a:gridCol>
                <a:gridCol w="1356744">
                  <a:extLst>
                    <a:ext uri="{9D8B030D-6E8A-4147-A177-3AD203B41FA5}">
                      <a16:colId xmlns:a16="http://schemas.microsoft.com/office/drawing/2014/main" val="1034258848"/>
                    </a:ext>
                  </a:extLst>
                </a:gridCol>
                <a:gridCol w="1356744">
                  <a:extLst>
                    <a:ext uri="{9D8B030D-6E8A-4147-A177-3AD203B41FA5}">
                      <a16:colId xmlns:a16="http://schemas.microsoft.com/office/drawing/2014/main" val="1352509356"/>
                    </a:ext>
                  </a:extLst>
                </a:gridCol>
                <a:gridCol w="1356744">
                  <a:extLst>
                    <a:ext uri="{9D8B030D-6E8A-4147-A177-3AD203B41FA5}">
                      <a16:colId xmlns:a16="http://schemas.microsoft.com/office/drawing/2014/main" val="4057506303"/>
                    </a:ext>
                  </a:extLst>
                </a:gridCol>
              </a:tblGrid>
              <a:tr h="715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ICC per handeling per leeftijdsgroep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ICCs</a:t>
                      </a: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&lt;6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ICCs</a:t>
                      </a: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6-9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ICCs 10-12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ICCs &gt;12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098414"/>
                  </a:ext>
                </a:extLst>
              </a:tr>
              <a:tr h="386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Liggen (zoals ze slapen)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0,38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0,48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0,58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0,42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286902"/>
                  </a:ext>
                </a:extLst>
              </a:tr>
              <a:tr h="386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Liggen (benen opgetrokken)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0,44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0,50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0,33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0,41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42579"/>
                  </a:ext>
                </a:extLst>
              </a:tr>
              <a:tr h="386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Zitten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0,51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0,58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0,43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0,51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81403"/>
                  </a:ext>
                </a:extLst>
              </a:tr>
              <a:tr h="386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Puzzel maken/ tekenen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0,52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0,59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0,33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0,52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23676"/>
                  </a:ext>
                </a:extLst>
              </a:tr>
              <a:tr h="386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Lopen 2 km/u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0,70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0,76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0,57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0,73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753043"/>
                  </a:ext>
                </a:extLst>
              </a:tr>
              <a:tr h="386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Lopen 4 km/u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0,70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0,66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0,83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949240"/>
                  </a:ext>
                </a:extLst>
              </a:tr>
              <a:tr h="386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Lopen 6 km/u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0,73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0,92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0,88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229887"/>
                  </a:ext>
                </a:extLst>
              </a:tr>
              <a:tr h="386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Rennen 8km/u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0,68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0,53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0,55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219629"/>
                  </a:ext>
                </a:extLst>
              </a:tr>
              <a:tr h="386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Fietsen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0,59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0,45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0,91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07201"/>
                  </a:ext>
                </a:extLst>
              </a:tr>
              <a:tr h="386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Bal stuiteren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0,88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0,72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0,31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0,29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17881"/>
                  </a:ext>
                </a:extLst>
              </a:tr>
              <a:tr h="386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Gemiddelde </a:t>
                      </a:r>
                      <a:r>
                        <a:rPr lang="nl-NL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Actigraph</a:t>
                      </a: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®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0,61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0,65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0,50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0,63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158156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F8F4E32A-2ABC-4324-9E22-064C2CF55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25" y="-164849"/>
            <a:ext cx="1110787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75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E0E1E-AFDD-4537-872C-E66A79D60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0"/>
            <a:ext cx="10800000" cy="533400"/>
          </a:xfrm>
        </p:spPr>
        <p:txBody>
          <a:bodyPr/>
          <a:lstStyle/>
          <a:p>
            <a:r>
              <a:rPr lang="nl-NL" dirty="0"/>
              <a:t>Beweegprotocol PAM en Gene </a:t>
            </a:r>
            <a:r>
              <a:rPr lang="nl-NL" dirty="0" err="1"/>
              <a:t>activ</a:t>
            </a:r>
            <a:r>
              <a:rPr lang="nl-NL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738EDD7-ABE9-4722-A938-8E32DD41F29E}"/>
              </a:ext>
            </a:extLst>
          </p:cNvPr>
          <p:cNvSpPr txBox="1"/>
          <p:nvPr/>
        </p:nvSpPr>
        <p:spPr>
          <a:xfrm>
            <a:off x="1127448" y="1412776"/>
            <a:ext cx="232326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Geen data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6F17269-7666-4FB9-B0B7-E08764F28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33" t="51260" r="16335" b="37205"/>
          <a:stretch/>
        </p:blipFill>
        <p:spPr>
          <a:xfrm>
            <a:off x="4655840" y="1700808"/>
            <a:ext cx="4871462" cy="23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84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32451-A838-49E4-A9DC-C25329B6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0"/>
            <a:ext cx="10800000" cy="533400"/>
          </a:xfrm>
        </p:spPr>
        <p:txBody>
          <a:bodyPr/>
          <a:lstStyle/>
          <a:p>
            <a:r>
              <a:rPr lang="nl-NL" dirty="0"/>
              <a:t>Praktijkonderzoek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75CEE61-E890-4B15-9FAA-5D0FE085B85F}"/>
              </a:ext>
            </a:extLst>
          </p:cNvPr>
          <p:cNvGraphicFramePr>
            <a:graphicFrameLocks noGrp="1"/>
          </p:cNvGraphicFramePr>
          <p:nvPr/>
        </p:nvGraphicFramePr>
        <p:xfrm>
          <a:off x="629435" y="748944"/>
          <a:ext cx="10291101" cy="1756728"/>
        </p:xfrm>
        <a:graphic>
          <a:graphicData uri="http://schemas.openxmlformats.org/drawingml/2006/table">
            <a:tbl>
              <a:tblPr firstRow="1" firstCol="1" bandRow="1"/>
              <a:tblGrid>
                <a:gridCol w="1472103">
                  <a:extLst>
                    <a:ext uri="{9D8B030D-6E8A-4147-A177-3AD203B41FA5}">
                      <a16:colId xmlns:a16="http://schemas.microsoft.com/office/drawing/2014/main" val="1882642374"/>
                    </a:ext>
                  </a:extLst>
                </a:gridCol>
                <a:gridCol w="1098686">
                  <a:extLst>
                    <a:ext uri="{9D8B030D-6E8A-4147-A177-3AD203B41FA5}">
                      <a16:colId xmlns:a16="http://schemas.microsoft.com/office/drawing/2014/main" val="784456448"/>
                    </a:ext>
                  </a:extLst>
                </a:gridCol>
                <a:gridCol w="1928375">
                  <a:extLst>
                    <a:ext uri="{9D8B030D-6E8A-4147-A177-3AD203B41FA5}">
                      <a16:colId xmlns:a16="http://schemas.microsoft.com/office/drawing/2014/main" val="4285862713"/>
                    </a:ext>
                  </a:extLst>
                </a:gridCol>
                <a:gridCol w="1770610">
                  <a:extLst>
                    <a:ext uri="{9D8B030D-6E8A-4147-A177-3AD203B41FA5}">
                      <a16:colId xmlns:a16="http://schemas.microsoft.com/office/drawing/2014/main" val="2060518739"/>
                    </a:ext>
                  </a:extLst>
                </a:gridCol>
                <a:gridCol w="4021327">
                  <a:extLst>
                    <a:ext uri="{9D8B030D-6E8A-4147-A177-3AD203B41FA5}">
                      <a16:colId xmlns:a16="http://schemas.microsoft.com/office/drawing/2014/main" val="67448066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Deelnemer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Leeftijd (jaren) 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Active 8 PAL 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PAM400® PAL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Gem PAL leeftijdsgroep volgens literatuur (</a:t>
                      </a:r>
                      <a:r>
                        <a:rPr lang="nl-NL" sz="16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Ruston</a:t>
                      </a:r>
                      <a:r>
                        <a:rPr lang="nl-NL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D, 2004)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5765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1,9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1,73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8040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1,9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1,57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4928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2,2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1,73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1645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1,7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1,57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8388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1,57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336094"/>
                  </a:ext>
                </a:extLst>
              </a:tr>
            </a:tbl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7558CBFF-EAAE-4A3F-9AC3-75DB494F4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58" y="3573016"/>
            <a:ext cx="9132704" cy="28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76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6D43E-F73C-4454-8F61-7F15B917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88640"/>
            <a:ext cx="10800000" cy="533400"/>
          </a:xfrm>
        </p:spPr>
        <p:txBody>
          <a:bodyPr/>
          <a:lstStyle/>
          <a:p>
            <a:r>
              <a:rPr lang="nl-NL" dirty="0" err="1"/>
              <a:t>Samenvating</a:t>
            </a:r>
            <a:r>
              <a:rPr lang="nl-NL" dirty="0"/>
              <a:t> analyse dagboek praktijkonderzoek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75EFC8C-ED26-4D98-B3A6-995757613DC1}"/>
              </a:ext>
            </a:extLst>
          </p:cNvPr>
          <p:cNvGraphicFramePr>
            <a:graphicFrameLocks noGrp="1"/>
          </p:cNvGraphicFramePr>
          <p:nvPr/>
        </p:nvGraphicFramePr>
        <p:xfrm>
          <a:off x="623392" y="836712"/>
          <a:ext cx="10945215" cy="3976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627482247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333630051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3104045129"/>
                    </a:ext>
                  </a:extLst>
                </a:gridCol>
              </a:tblGrid>
              <a:tr h="366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ICC Activ8®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ICC PAM400®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4169849"/>
                  </a:ext>
                </a:extLst>
              </a:tr>
              <a:tr h="967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Gemiddelde ICC totaal (range)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0,85 (0,52- 0,94)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0,81 (0,59-0,98)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7715167"/>
                  </a:ext>
                </a:extLst>
              </a:tr>
              <a:tr h="750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Aantal keer ICC &lt; 0,75 (n=30)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2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8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4744062"/>
                  </a:ext>
                </a:extLst>
              </a:tr>
              <a:tr h="1133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Gemiddelde ICC bij laag intensieve activiteiten (&lt; 3 </a:t>
                      </a:r>
                      <a:r>
                        <a:rPr lang="nl-NL" sz="2400" dirty="0" err="1">
                          <a:effectLst/>
                        </a:rPr>
                        <a:t>METs</a:t>
                      </a:r>
                      <a:r>
                        <a:rPr lang="nl-NL" sz="2400" dirty="0">
                          <a:effectLst/>
                        </a:rPr>
                        <a:t>)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0.88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0.85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876826"/>
                  </a:ext>
                </a:extLst>
              </a:tr>
              <a:tr h="750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Gemiddelde ICC bij jonge kinderen (≤ 9 jaar)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0.85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0.77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00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677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41FFC-5091-4395-A31D-4B6888F2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0"/>
            <a:ext cx="10800000" cy="533400"/>
          </a:xfrm>
        </p:spPr>
        <p:txBody>
          <a:bodyPr/>
          <a:lstStyle/>
          <a:p>
            <a:r>
              <a:rPr lang="nl-NL" dirty="0"/>
              <a:t>Gebruiksgemak/</a:t>
            </a:r>
            <a:r>
              <a:rPr lang="nl-NL" dirty="0" err="1"/>
              <a:t>hnadteerbaarheid</a:t>
            </a:r>
            <a:r>
              <a:rPr lang="nl-NL" dirty="0"/>
              <a:t> hulpverlener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954E718-0C1B-4B70-883B-979646845BEC}"/>
              </a:ext>
            </a:extLst>
          </p:cNvPr>
          <p:cNvGraphicFramePr>
            <a:graphicFrameLocks noGrp="1"/>
          </p:cNvGraphicFramePr>
          <p:nvPr/>
        </p:nvGraphicFramePr>
        <p:xfrm>
          <a:off x="696000" y="764704"/>
          <a:ext cx="10009112" cy="4278822"/>
        </p:xfrm>
        <a:graphic>
          <a:graphicData uri="http://schemas.openxmlformats.org/drawingml/2006/table">
            <a:tbl>
              <a:tblPr firstRow="1" firstCol="1" bandRow="1"/>
              <a:tblGrid>
                <a:gridCol w="2878128">
                  <a:extLst>
                    <a:ext uri="{9D8B030D-6E8A-4147-A177-3AD203B41FA5}">
                      <a16:colId xmlns:a16="http://schemas.microsoft.com/office/drawing/2014/main" val="1924886921"/>
                    </a:ext>
                  </a:extLst>
                </a:gridCol>
                <a:gridCol w="1817596">
                  <a:extLst>
                    <a:ext uri="{9D8B030D-6E8A-4147-A177-3AD203B41FA5}">
                      <a16:colId xmlns:a16="http://schemas.microsoft.com/office/drawing/2014/main" val="3685263545"/>
                    </a:ext>
                  </a:extLst>
                </a:gridCol>
                <a:gridCol w="1975230">
                  <a:extLst>
                    <a:ext uri="{9D8B030D-6E8A-4147-A177-3AD203B41FA5}">
                      <a16:colId xmlns:a16="http://schemas.microsoft.com/office/drawing/2014/main" val="670057182"/>
                    </a:ext>
                  </a:extLst>
                </a:gridCol>
                <a:gridCol w="1817596">
                  <a:extLst>
                    <a:ext uri="{9D8B030D-6E8A-4147-A177-3AD203B41FA5}">
                      <a16:colId xmlns:a16="http://schemas.microsoft.com/office/drawing/2014/main" val="3458240324"/>
                    </a:ext>
                  </a:extLst>
                </a:gridCol>
                <a:gridCol w="1520562">
                  <a:extLst>
                    <a:ext uri="{9D8B030D-6E8A-4147-A177-3AD203B41FA5}">
                      <a16:colId xmlns:a16="http://schemas.microsoft.com/office/drawing/2014/main" val="4058425674"/>
                    </a:ext>
                  </a:extLst>
                </a:gridCol>
              </a:tblGrid>
              <a:tr h="329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 Eisen/</a:t>
                      </a: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wensen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Activ8®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Actigraph®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Genactiv®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PAM400®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889728"/>
                  </a:ext>
                </a:extLst>
              </a:tr>
              <a:tr h="329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Score draaggemak ≥6/ </a:t>
                      </a: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≥7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6,25 [2 - 10]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7 [4 - 9]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5 [5 - 9]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7,75 [3 - 10]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80024"/>
                  </a:ext>
                </a:extLst>
              </a:tr>
              <a:tr h="1116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De actometer moet niet snel kapotgaan 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Goed </a:t>
                      </a:r>
                      <a:b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</a:b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1/30 kapot per jaar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Accu wordt slechter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Slecht volgens </a:t>
                      </a:r>
                      <a:r>
                        <a:rPr lang="nl-NL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UMCUtrecht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Device niet kapot wel alle metingen mislukt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544498"/>
                  </a:ext>
                </a:extLst>
              </a:tr>
              <a:tr h="834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Goede communicatie mogelijk met de producent van de actometer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Zeer goed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Goed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Slecht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Matig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167227"/>
                  </a:ext>
                </a:extLst>
              </a:tr>
              <a:tr h="834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De actometer moet niet te duur zijn (software)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€150,- (+0)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€240,- (+€1645,-)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€235,- (+€0)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€136,- (+€132,- p jaar, p device)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48012"/>
                  </a:ext>
                </a:extLst>
              </a:tr>
              <a:tr h="834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De actometer is waterdicht 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Wel met zakje/ vingercondoom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 maar de band blijft lang nat 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57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327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93F92-4989-4441-8B68-43C64DCA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0"/>
            <a:ext cx="10800000" cy="533400"/>
          </a:xfrm>
        </p:spPr>
        <p:txBody>
          <a:bodyPr/>
          <a:lstStyle/>
          <a:p>
            <a:r>
              <a:rPr lang="nl-NL" dirty="0"/>
              <a:t>24 uurs grafiek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87726F-9056-44BA-BEF9-708E670280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7ECE27-2867-453E-82B5-F1A78345B3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1934" y="748114"/>
            <a:ext cx="5759450" cy="1727200"/>
          </a:xfrm>
          <a:prstGeom prst="rect">
            <a:avLst/>
          </a:prstGeom>
        </p:spPr>
      </p:pic>
      <p:pic>
        <p:nvPicPr>
          <p:cNvPr id="5" name="Tijdelijke aanduiding voor inhoud 6">
            <a:extLst>
              <a:ext uri="{FF2B5EF4-FFF2-40B4-BE49-F238E27FC236}">
                <a16:creationId xmlns:a16="http://schemas.microsoft.com/office/drawing/2014/main" id="{57542FB0-33B5-458C-B582-175E320F2B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29461" y="759514"/>
            <a:ext cx="5759450" cy="2778760"/>
          </a:xfrm>
          <a:prstGeom prst="rect">
            <a:avLst/>
          </a:prstGeom>
        </p:spPr>
      </p:pic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DF4EC3AF-377D-4CF5-A687-368C6516232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4465" y="2767018"/>
            <a:ext cx="5443503" cy="32831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A653CAA-2EEC-4C97-A80D-7B8F7CC403A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951384" y="3824569"/>
            <a:ext cx="5759450" cy="25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30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4576E-9164-4B5D-8412-86AB9EF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44624"/>
            <a:ext cx="10800000" cy="533400"/>
          </a:xfrm>
        </p:spPr>
        <p:txBody>
          <a:bodyPr/>
          <a:lstStyle/>
          <a:p>
            <a:r>
              <a:rPr lang="nl-NL" dirty="0"/>
              <a:t>conclusie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F366380-0BBC-4357-AB52-95F90C43CA83}"/>
              </a:ext>
            </a:extLst>
          </p:cNvPr>
          <p:cNvGraphicFramePr>
            <a:graphicFrameLocks noGrp="1"/>
          </p:cNvGraphicFramePr>
          <p:nvPr/>
        </p:nvGraphicFramePr>
        <p:xfrm>
          <a:off x="335360" y="650370"/>
          <a:ext cx="5976663" cy="6152317"/>
        </p:xfrm>
        <a:graphic>
          <a:graphicData uri="http://schemas.openxmlformats.org/drawingml/2006/table">
            <a:tbl>
              <a:tblPr firstRow="1" firstCol="1" bandRow="1"/>
              <a:tblGrid>
                <a:gridCol w="1718595">
                  <a:extLst>
                    <a:ext uri="{9D8B030D-6E8A-4147-A177-3AD203B41FA5}">
                      <a16:colId xmlns:a16="http://schemas.microsoft.com/office/drawing/2014/main" val="3372413190"/>
                    </a:ext>
                  </a:extLst>
                </a:gridCol>
                <a:gridCol w="1085327">
                  <a:extLst>
                    <a:ext uri="{9D8B030D-6E8A-4147-A177-3AD203B41FA5}">
                      <a16:colId xmlns:a16="http://schemas.microsoft.com/office/drawing/2014/main" val="3904543414"/>
                    </a:ext>
                  </a:extLst>
                </a:gridCol>
                <a:gridCol w="1179453">
                  <a:extLst>
                    <a:ext uri="{9D8B030D-6E8A-4147-A177-3AD203B41FA5}">
                      <a16:colId xmlns:a16="http://schemas.microsoft.com/office/drawing/2014/main" val="1902044992"/>
                    </a:ext>
                  </a:extLst>
                </a:gridCol>
                <a:gridCol w="1085327">
                  <a:extLst>
                    <a:ext uri="{9D8B030D-6E8A-4147-A177-3AD203B41FA5}">
                      <a16:colId xmlns:a16="http://schemas.microsoft.com/office/drawing/2014/main" val="3591641332"/>
                    </a:ext>
                  </a:extLst>
                </a:gridCol>
                <a:gridCol w="907961">
                  <a:extLst>
                    <a:ext uri="{9D8B030D-6E8A-4147-A177-3AD203B41FA5}">
                      <a16:colId xmlns:a16="http://schemas.microsoft.com/office/drawing/2014/main" val="2736091239"/>
                    </a:ext>
                  </a:extLst>
                </a:gridCol>
              </a:tblGrid>
              <a:tr h="191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 Eisen/</a:t>
                      </a: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wensen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Activ8® 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Actigraph® 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Genactiv® 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PAM400®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613191"/>
                  </a:ext>
                </a:extLst>
              </a:tr>
              <a:tr h="191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METs.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Na </a:t>
                      </a: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omrekening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Nee 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11281"/>
                  </a:ext>
                </a:extLst>
              </a:tr>
              <a:tr h="191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Geschikte 24-uur grafiek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Nee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Nee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488789"/>
                  </a:ext>
                </a:extLst>
              </a:tr>
              <a:tr h="191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Medisch gecertificeerd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94011"/>
                  </a:ext>
                </a:extLst>
              </a:tr>
              <a:tr h="191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Klein formaat actometer 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Goed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Te groot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Te </a:t>
                      </a: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groot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Goed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0111"/>
                  </a:ext>
                </a:extLst>
              </a:tr>
              <a:tr h="191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Score software ≥6/ </a:t>
                      </a:r>
                      <a:r>
                        <a:rPr lang="nl-NL" sz="10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≥7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9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5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4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6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181204"/>
                  </a:ext>
                </a:extLst>
              </a:tr>
              <a:tr h="191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Score draaggemak ≥6/ </a:t>
                      </a:r>
                      <a:r>
                        <a:rPr lang="nl-NL" sz="10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≥7 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6,25 [2 - 10]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7 [4 - 9]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5 [5 - 9]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7,75 [3 - 10]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145865"/>
                  </a:ext>
                </a:extLst>
              </a:tr>
              <a:tr h="629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De actometer moet valide zijn volgens de literatuur</a:t>
                      </a: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nl-NL" sz="1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</a:br>
                      <a:r>
                        <a:rPr lang="nl-NL" sz="10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- min matig bij gezonden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 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 scoort goed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 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 scoort goed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 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 scoort goed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 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Weinig/geen literatuur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81586"/>
                  </a:ext>
                </a:extLst>
              </a:tr>
              <a:tr h="354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- gevalideerd bij kinderen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 scoort goed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 scoort slecht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 scoort goed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 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601349"/>
                  </a:ext>
                </a:extLst>
              </a:tr>
              <a:tr h="319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- gevalideerd bij zieken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 scoort vold/goed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 scoort wisselend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 scoort vold/goed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 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839108"/>
                  </a:ext>
                </a:extLst>
              </a:tr>
              <a:tr h="48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Praktische validiteit labonderzoek voldoende ≥0,65 </a:t>
                      </a:r>
                      <a:r>
                        <a:rPr lang="nl-NL" sz="10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of goed ≥0,75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Voldoende &lt; 10 jr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Matig 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N.v.t. geen METs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n.v.t. geen data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189030"/>
                  </a:ext>
                </a:extLst>
              </a:tr>
              <a:tr h="282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Goed vanaf 10 jr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 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83685"/>
                  </a:ext>
                </a:extLst>
              </a:tr>
              <a:tr h="647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Praktische validiteit in real time moet zoveel mogelijk overeenkomen met activiteiten dagboek.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goed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Niet getoetst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Niet getoetst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goed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70423"/>
                  </a:ext>
                </a:extLst>
              </a:tr>
              <a:tr h="647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De actometer moet niet snel kapotgaan 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Goed </a:t>
                      </a:r>
                      <a:b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</a:b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1/30 kapot per jaar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Accu wordt slechter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Slecht volgens UMCUtrecht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Device niet kapot wel alle metingen mislukt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052636"/>
                  </a:ext>
                </a:extLst>
              </a:tr>
              <a:tr h="48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Goede communicatie mogelijk met de producent van de actometer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Zeer goed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Goed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Slecht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Matig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71461"/>
                  </a:ext>
                </a:extLst>
              </a:tr>
              <a:tr h="48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De actometer moet niet te duur zijn (software)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€150,- (+0)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€240,- (+€1645,-)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€235,- (+€0)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€136,- (+€132,- p jaar, p device)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523986"/>
                  </a:ext>
                </a:extLst>
              </a:tr>
              <a:tr h="48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De actometer is waterdicht 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Wel met zakje/ vingercondoom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B0503020204020204"/>
                          <a:cs typeface="Calibri" panose="020F0502020204030204" pitchFamily="34" charset="0"/>
                        </a:rPr>
                        <a:t>Ja maar de band blijft lang nat 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DengXian" panose="020B0503020204020204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21280"/>
                  </a:ext>
                </a:extLst>
              </a:tr>
            </a:tbl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20776131-4186-479D-B78B-FDC15C375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56" t="48144" r="31067" b="37205"/>
          <a:stretch/>
        </p:blipFill>
        <p:spPr>
          <a:xfrm>
            <a:off x="6816080" y="836712"/>
            <a:ext cx="1584176" cy="27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06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63F1E-84CB-498F-967D-3CCA4D1D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16632"/>
            <a:ext cx="10800000" cy="533400"/>
          </a:xfrm>
        </p:spPr>
        <p:txBody>
          <a:bodyPr/>
          <a:lstStyle/>
          <a:p>
            <a:r>
              <a:rPr lang="nl-NL" dirty="0"/>
              <a:t>Discussie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5F591E-E568-4023-8641-9D58A6816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000" y="650032"/>
            <a:ext cx="10800000" cy="533400"/>
          </a:xfrm>
        </p:spPr>
        <p:txBody>
          <a:bodyPr/>
          <a:lstStyle/>
          <a:p>
            <a:r>
              <a:rPr lang="nl-NL" dirty="0"/>
              <a:t>Literatuur: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chemeClr val="tx1"/>
                </a:solidFill>
              </a:rPr>
              <a:t>Geneactiv</a:t>
            </a:r>
            <a:r>
              <a:rPr lang="nl-NL" sz="2800" dirty="0">
                <a:solidFill>
                  <a:schemeClr val="tx1"/>
                </a:solidFill>
              </a:rPr>
              <a:t> goed uit literatuur niet uit praktijk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chemeClr val="tx1"/>
                </a:solidFill>
              </a:rPr>
              <a:t>Actigraph</a:t>
            </a:r>
            <a:r>
              <a:rPr lang="nl-NL" sz="2800" dirty="0">
                <a:solidFill>
                  <a:schemeClr val="tx1"/>
                </a:solidFill>
              </a:rPr>
              <a:t> andere formule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Houdingen Activ8</a:t>
            </a:r>
          </a:p>
          <a:p>
            <a:r>
              <a:rPr lang="nl-NL" dirty="0"/>
              <a:t>Zwakke punten:</a:t>
            </a:r>
          </a:p>
          <a:p>
            <a:r>
              <a:rPr lang="nl-NL" sz="2800" dirty="0">
                <a:solidFill>
                  <a:schemeClr val="tx1"/>
                </a:solidFill>
              </a:rPr>
              <a:t>Kleine groep + gezonde is niet ziek</a:t>
            </a:r>
          </a:p>
          <a:p>
            <a:r>
              <a:rPr lang="nl-NL" dirty="0"/>
              <a:t>Sterke punten:</a:t>
            </a:r>
          </a:p>
          <a:p>
            <a:r>
              <a:rPr lang="nl-NL" sz="2800" dirty="0">
                <a:solidFill>
                  <a:schemeClr val="tx1"/>
                </a:solidFill>
              </a:rPr>
              <a:t>In echte leven gedragen</a:t>
            </a:r>
          </a:p>
          <a:p>
            <a:r>
              <a:rPr lang="nl-NL" dirty="0"/>
              <a:t>Aanbeveling: </a:t>
            </a:r>
            <a:br>
              <a:rPr lang="nl-NL" dirty="0"/>
            </a:br>
            <a:r>
              <a:rPr lang="nl-NL" sz="2800" dirty="0">
                <a:solidFill>
                  <a:schemeClr val="tx1"/>
                </a:solidFill>
              </a:rPr>
              <a:t>Vervolgonderzoek zieke kinderen</a:t>
            </a:r>
          </a:p>
          <a:p>
            <a:r>
              <a:rPr lang="nl-NL" sz="2800" dirty="0">
                <a:solidFill>
                  <a:schemeClr val="tx1"/>
                </a:solidFill>
              </a:rPr>
              <a:t>Nieuwe video maken andere pleister</a:t>
            </a:r>
          </a:p>
        </p:txBody>
      </p:sp>
    </p:spTree>
    <p:extLst>
      <p:ext uri="{BB962C8B-B14F-4D97-AF65-F5344CB8AC3E}">
        <p14:creationId xmlns:p14="http://schemas.microsoft.com/office/powerpoint/2010/main" val="163818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5A382-5913-458A-B532-14F7143A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Actometrie</a:t>
            </a:r>
            <a:r>
              <a:rPr lang="nl-NL" dirty="0"/>
              <a:t> </a:t>
            </a:r>
            <a:r>
              <a:rPr lang="nl-NL" dirty="0" err="1"/>
              <a:t>Radboudumc</a:t>
            </a:r>
            <a:endParaRPr lang="nl-NL" dirty="0"/>
          </a:p>
        </p:txBody>
      </p:sp>
      <p:sp>
        <p:nvSpPr>
          <p:cNvPr id="10" name="Ondertitel 9">
            <a:extLst>
              <a:ext uri="{FF2B5EF4-FFF2-40B4-BE49-F238E27FC236}">
                <a16:creationId xmlns:a16="http://schemas.microsoft.com/office/drawing/2014/main" id="{05ACC9D2-D163-43BB-BC74-8474553D9D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3DF06983-D608-48A1-A6E9-91F52D855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00" y="6315349"/>
            <a:ext cx="691804" cy="4123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111F15D-9BBD-4998-A2B2-A97AA7AF67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000" t="21153" r="26243" b="20866"/>
          <a:stretch/>
        </p:blipFill>
        <p:spPr>
          <a:xfrm>
            <a:off x="696000" y="659617"/>
            <a:ext cx="3000054" cy="304798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D263B06-DC51-4C6B-ADCF-60BEAF472F95}"/>
              </a:ext>
            </a:extLst>
          </p:cNvPr>
          <p:cNvSpPr txBox="1"/>
          <p:nvPr/>
        </p:nvSpPr>
        <p:spPr>
          <a:xfrm>
            <a:off x="2826590" y="6328095"/>
            <a:ext cx="5985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Zweers, H., S. Huisman, and S. Amstelveen, </a:t>
            </a:r>
            <a:r>
              <a:rPr lang="nl-NL" sz="1000" i="1" dirty="0"/>
              <a:t>Beweging gemeten.</a:t>
            </a:r>
            <a:r>
              <a:rPr lang="nl-NL" sz="1000" dirty="0"/>
              <a:t> </a:t>
            </a:r>
            <a:r>
              <a:rPr lang="nl-NL" sz="1000" dirty="0" err="1"/>
              <a:t>Ned</a:t>
            </a:r>
            <a:r>
              <a:rPr lang="nl-NL" sz="1000" dirty="0"/>
              <a:t> Tijdschrift voor Voeding en Dietetiek, 2020. </a:t>
            </a:r>
            <a:r>
              <a:rPr lang="nl-NL" sz="1000" b="1" dirty="0"/>
              <a:t>75</a:t>
            </a:r>
            <a:r>
              <a:rPr lang="nl-NL" sz="1000" dirty="0"/>
              <a:t>(4).Zweers, H., M.C.H. Janssen, and G.J.A. Wanten, </a:t>
            </a:r>
            <a:r>
              <a:rPr lang="en-US" sz="1000" i="1" dirty="0"/>
              <a:t>The optimal estimate for energy requirements in adult patients with the m.3243 A&gt;G mutation in mitochondrial DNA.</a:t>
            </a:r>
            <a:r>
              <a:rPr lang="en-US" sz="1000" dirty="0"/>
              <a:t> JPEN J </a:t>
            </a:r>
            <a:r>
              <a:rPr lang="en-US" sz="1000" dirty="0" err="1"/>
              <a:t>Parenter</a:t>
            </a:r>
            <a:r>
              <a:rPr lang="en-US" sz="1000" dirty="0"/>
              <a:t> Enteral </a:t>
            </a:r>
            <a:r>
              <a:rPr lang="en-US" sz="1000" dirty="0" err="1"/>
              <a:t>Nutr</a:t>
            </a:r>
            <a:r>
              <a:rPr lang="en-US" sz="1000" dirty="0"/>
              <a:t>, 2020.</a:t>
            </a:r>
          </a:p>
          <a:p>
            <a:endParaRPr lang="nl-NL" sz="1000" i="1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4F2999C-E392-4476-8791-BE5761A39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40" t="17434" r="15438" b="46518"/>
          <a:stretch/>
        </p:blipFill>
        <p:spPr>
          <a:xfrm>
            <a:off x="335360" y="4093664"/>
            <a:ext cx="4035902" cy="195006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D0A87CC-DE07-4F9D-A19F-D9C61C1025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773" t="34357" r="22359" b="26032"/>
          <a:stretch/>
        </p:blipFill>
        <p:spPr>
          <a:xfrm>
            <a:off x="4463375" y="3466640"/>
            <a:ext cx="7001072" cy="26912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85B583F-6446-4EAD-9D83-13B1FF38BD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038" t="13690" r="1321" b="36461"/>
          <a:stretch/>
        </p:blipFill>
        <p:spPr>
          <a:xfrm>
            <a:off x="3699996" y="700140"/>
            <a:ext cx="8341984" cy="25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29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D1C9D75-35C6-4215-95BF-B1C09395F753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/>
              <a:t> </a:t>
            </a:r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CCB050C-57AF-443F-84CF-562F64CE0DFD}"/>
              </a:ext>
            </a:extLst>
          </p:cNvPr>
          <p:cNvSpPr txBox="1">
            <a:spLocks/>
          </p:cNvSpPr>
          <p:nvPr/>
        </p:nvSpPr>
        <p:spPr>
          <a:xfrm>
            <a:off x="696000" y="116632"/>
            <a:ext cx="108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/>
              <a:t>2022 validatie studie actometers gezonde volwassenen</a:t>
            </a:r>
            <a:endParaRPr lang="nl-NL" sz="36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FD6D339-B208-4172-8676-1499A994B2E5}"/>
              </a:ext>
            </a:extLst>
          </p:cNvPr>
          <p:cNvSpPr txBox="1"/>
          <p:nvPr/>
        </p:nvSpPr>
        <p:spPr>
          <a:xfrm>
            <a:off x="623392" y="980728"/>
            <a:ext cx="10513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800" dirty="0"/>
              <a:t>Praktijkonderzoek (=1 week/4 actometers </a:t>
            </a:r>
            <a:r>
              <a:rPr lang="nl-NL" sz="2800" dirty="0" err="1"/>
              <a:t>Sensewear</a:t>
            </a:r>
            <a:r>
              <a:rPr lang="nl-NL" sz="2800" dirty="0"/>
              <a:t> als gouden standaard) Primaire uitkomstmaat PAL secundair stappen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/>
              <a:t>Vragenlijst gebruiksgemak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/>
              <a:t>Inschatten eigen PAL op basis van tabel</a:t>
            </a:r>
          </a:p>
        </p:txBody>
      </p:sp>
      <p:graphicFrame>
        <p:nvGraphicFramePr>
          <p:cNvPr id="12" name="Tabel 12">
            <a:extLst>
              <a:ext uri="{FF2B5EF4-FFF2-40B4-BE49-F238E27FC236}">
                <a16:creationId xmlns:a16="http://schemas.microsoft.com/office/drawing/2014/main" id="{7A4BE023-1C70-4E32-8747-5DCFF0C45AFA}"/>
              </a:ext>
            </a:extLst>
          </p:cNvPr>
          <p:cNvGraphicFramePr>
            <a:graphicFrameLocks noGrp="1"/>
          </p:cNvGraphicFramePr>
          <p:nvPr/>
        </p:nvGraphicFramePr>
        <p:xfrm>
          <a:off x="839416" y="2796610"/>
          <a:ext cx="8128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957835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73834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540272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05585178"/>
                    </a:ext>
                  </a:extLst>
                </a:gridCol>
              </a:tblGrid>
              <a:tr h="325802">
                <a:tc>
                  <a:txBody>
                    <a:bodyPr/>
                    <a:lstStyle/>
                    <a:p>
                      <a:r>
                        <a:rPr lang="nl-NL" dirty="0" err="1"/>
                        <a:t>Fitbit</a:t>
                      </a:r>
                      <a:r>
                        <a:rPr lang="nl-NL" dirty="0"/>
                        <a:t> versa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PAM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Activ8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Sensewaer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31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enkel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bovenbeen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bovenarm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7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186081"/>
                  </a:ext>
                </a:extLst>
              </a:tr>
            </a:tbl>
          </a:graphicData>
        </a:graphic>
      </p:graphicFrame>
      <p:pic>
        <p:nvPicPr>
          <p:cNvPr id="11" name="Afbeelding 10" descr="Afbeelding met tekst, horloge&#10;&#10;Automatisch gegenereerde beschrijving">
            <a:extLst>
              <a:ext uri="{FF2B5EF4-FFF2-40B4-BE49-F238E27FC236}">
                <a16:creationId xmlns:a16="http://schemas.microsoft.com/office/drawing/2014/main" id="{74F5F606-E5B6-4DF3-9F01-D30A726EDD9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 r="-5881" b="15000"/>
          <a:stretch/>
        </p:blipFill>
        <p:spPr bwMode="auto">
          <a:xfrm>
            <a:off x="1162840" y="3606994"/>
            <a:ext cx="720090" cy="75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 descr="Afbeelding met elektronica, projector&#10;&#10;Automatisch gegenereerde beschrijving">
            <a:extLst>
              <a:ext uri="{FF2B5EF4-FFF2-40B4-BE49-F238E27FC236}">
                <a16:creationId xmlns:a16="http://schemas.microsoft.com/office/drawing/2014/main" id="{49BE08C5-71C9-4C16-962B-9B356C5C80B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17001" r="25514" b="14999"/>
          <a:stretch/>
        </p:blipFill>
        <p:spPr bwMode="auto">
          <a:xfrm>
            <a:off x="5375920" y="3600803"/>
            <a:ext cx="882650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Afbeelding 12" descr="Afbeelding met binnen&#10;&#10;Automatisch gegenereerde beschrijving">
            <a:extLst>
              <a:ext uri="{FF2B5EF4-FFF2-40B4-BE49-F238E27FC236}">
                <a16:creationId xmlns:a16="http://schemas.microsoft.com/office/drawing/2014/main" id="{C0CD0FDE-6A88-4A82-ACF3-6BE59D3470B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18750" r="29347" b="32813"/>
          <a:stretch/>
        </p:blipFill>
        <p:spPr bwMode="auto">
          <a:xfrm>
            <a:off x="3287688" y="3662645"/>
            <a:ext cx="882650" cy="650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03C85CF-3488-4A7E-ADC9-E5396265E94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5" b="26131"/>
          <a:stretch/>
        </p:blipFill>
        <p:spPr bwMode="auto">
          <a:xfrm>
            <a:off x="7294767" y="3616837"/>
            <a:ext cx="882650" cy="732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AF8DEC42-F8EB-44B1-941C-9E5F0A035DDC}"/>
              </a:ext>
            </a:extLst>
          </p:cNvPr>
          <p:cNvGraphicFramePr>
            <a:graphicFrameLocks noGrp="1"/>
          </p:cNvGraphicFramePr>
          <p:nvPr/>
        </p:nvGraphicFramePr>
        <p:xfrm>
          <a:off x="839416" y="4520759"/>
          <a:ext cx="11089231" cy="1583436"/>
        </p:xfrm>
        <a:graphic>
          <a:graphicData uri="http://schemas.openxmlformats.org/drawingml/2006/table">
            <a:tbl>
              <a:tblPr/>
              <a:tblGrid>
                <a:gridCol w="339123">
                  <a:extLst>
                    <a:ext uri="{9D8B030D-6E8A-4147-A177-3AD203B41FA5}">
                      <a16:colId xmlns:a16="http://schemas.microsoft.com/office/drawing/2014/main" val="1547929954"/>
                    </a:ext>
                  </a:extLst>
                </a:gridCol>
                <a:gridCol w="8951384">
                  <a:extLst>
                    <a:ext uri="{9D8B030D-6E8A-4147-A177-3AD203B41FA5}">
                      <a16:colId xmlns:a16="http://schemas.microsoft.com/office/drawing/2014/main" val="1375523745"/>
                    </a:ext>
                  </a:extLst>
                </a:gridCol>
                <a:gridCol w="1798724">
                  <a:extLst>
                    <a:ext uri="{9D8B030D-6E8A-4147-A177-3AD203B41FA5}">
                      <a16:colId xmlns:a16="http://schemas.microsoft.com/office/drawing/2014/main" val="2186361507"/>
                    </a:ext>
                  </a:extLst>
                </a:gridCol>
              </a:tblGrid>
              <a:tr h="9398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Tabel Activiteitenfactor </a:t>
                      </a: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Activiteitenniveau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 waarde </a:t>
                      </a:r>
                      <a:endParaRPr lang="nl-NL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941886"/>
                  </a:ext>
                </a:extLst>
              </a:tr>
              <a:tr h="93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Niet actief:</a:t>
                      </a: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Zitten of liggen, rolstoel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1.0-1.2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44657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NL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Beperkt actief</a:t>
                      </a: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voornamelijk zitten afgewisseld met af en toe lopen en max 2 x per laag intensief sporten </a:t>
                      </a:r>
                      <a:endParaRPr lang="nl-NL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1.4- 1.5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261745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NL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Redelijk actief:</a:t>
                      </a: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Zittend werk afgewisseld met lopen, fietsen, huishoudelijke werk en sport </a:t>
                      </a:r>
                      <a:endParaRPr lang="nl-NL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1.6-1.7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656321"/>
                  </a:ext>
                </a:extLst>
              </a:tr>
              <a:tr h="93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Normaal actief:</a:t>
                      </a: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Staand werk of 3-5 x sporten per week </a:t>
                      </a:r>
                      <a:endParaRPr lang="nl-NL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1.8-1.9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859748"/>
                  </a:ext>
                </a:extLst>
              </a:tr>
              <a:tr h="93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Erg actief:</a:t>
                      </a: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Fysiek belastend beroep of ≥ 5 x per week sport </a:t>
                      </a:r>
                      <a:endParaRPr lang="nl-NL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2.0-2.4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313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739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08409-9F40-47CB-9D50-6BD7F96A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Deelnemer karakteristieken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372D4F5-7965-4299-A498-5672AEF37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800" dirty="0">
                <a:solidFill>
                  <a:schemeClr val="tx1"/>
                </a:solidFill>
              </a:rPr>
              <a:t>20 deelnemers</a:t>
            </a:r>
          </a:p>
          <a:p>
            <a:pPr algn="just"/>
            <a:r>
              <a:rPr lang="nl-N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Leeftijd 20 -61 jaar oud. </a:t>
            </a:r>
          </a:p>
          <a:p>
            <a:pPr algn="just"/>
            <a:r>
              <a:rPr lang="nl-N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nl-NL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manneb</a:t>
            </a:r>
            <a:r>
              <a:rPr lang="nl-N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14 vrouwen</a:t>
            </a:r>
          </a:p>
          <a:p>
            <a:pPr algn="just"/>
            <a:r>
              <a:rPr lang="nl-N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Bij 4 van de 20 deelnemers (20%) miste er data van de </a:t>
            </a:r>
            <a:r>
              <a:rPr lang="nl-NL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Fitbit</a:t>
            </a:r>
            <a:r>
              <a:rPr lang="nl-N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®</a:t>
            </a:r>
            <a:r>
              <a:rPr lang="nl-N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nl-N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Bij 5 van de 20 deelnemers (25%) miste er (gedeeltelijk) data van de PAM.</a:t>
            </a:r>
          </a:p>
          <a:p>
            <a:pPr algn="just"/>
            <a:r>
              <a:rPr lang="nl-N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nl-NL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SenseWear</a:t>
            </a:r>
            <a:r>
              <a:rPr lang="nl-N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®</a:t>
            </a:r>
            <a:r>
              <a:rPr lang="nl-N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de Activ8</a:t>
            </a:r>
            <a:r>
              <a:rPr lang="nl-N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®</a:t>
            </a:r>
            <a:r>
              <a:rPr lang="nl-N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hebben 100% gemeten. </a:t>
            </a:r>
          </a:p>
          <a:p>
            <a:r>
              <a:rPr lang="nl-NL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3392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9CF4D-2365-45AC-B5D6-A8331E6A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44" y="116632"/>
            <a:ext cx="10800000" cy="533400"/>
          </a:xfrm>
        </p:spPr>
        <p:txBody>
          <a:bodyPr/>
          <a:lstStyle/>
          <a:p>
            <a:r>
              <a:rPr lang="nl-NL" dirty="0"/>
              <a:t>Uitlezen data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7F8FE-41F6-47D2-AEB0-FFBF1A062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000" y="908720"/>
            <a:ext cx="6552128" cy="533400"/>
          </a:xfrm>
        </p:spPr>
        <p:txBody>
          <a:bodyPr/>
          <a:lstStyle/>
          <a:p>
            <a:r>
              <a:rPr lang="nl-NL" sz="2400" b="1" dirty="0" err="1"/>
              <a:t>Sensewear</a:t>
            </a:r>
            <a:r>
              <a:rPr lang="nl-NL" sz="2400" dirty="0">
                <a:solidFill>
                  <a:schemeClr val="tx1"/>
                </a:solidFill>
              </a:rPr>
              <a:t> PAL uitlezen van pdf</a:t>
            </a:r>
          </a:p>
          <a:p>
            <a:r>
              <a:rPr lang="nl-NL" sz="2400" b="1" dirty="0" err="1"/>
              <a:t>Fitbit</a:t>
            </a:r>
            <a:r>
              <a:rPr lang="nl-NL" sz="2400" b="1" dirty="0"/>
              <a:t> </a:t>
            </a:r>
            <a:r>
              <a:rPr lang="nl-NL" sz="2400" dirty="0" err="1">
                <a:solidFill>
                  <a:schemeClr val="tx1"/>
                </a:solidFill>
              </a:rPr>
              <a:t>excel</a:t>
            </a:r>
            <a:r>
              <a:rPr lang="nl-NL" sz="2400" dirty="0">
                <a:solidFill>
                  <a:schemeClr val="tx1"/>
                </a:solidFill>
              </a:rPr>
              <a:t> bestand door deelnemer te downloaden na aanmaken account (foutgevoelig)</a:t>
            </a:r>
          </a:p>
          <a:p>
            <a:r>
              <a:rPr lang="nl-NL" sz="2400" dirty="0">
                <a:solidFill>
                  <a:schemeClr val="tx1"/>
                </a:solidFill>
              </a:rPr>
              <a:t>-&gt; tot Kcal/WHO = PAL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4D6A50C-0A12-42BF-8EBD-8527A91127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8" t="21581" r="38187" b="7800"/>
          <a:stretch/>
        </p:blipFill>
        <p:spPr>
          <a:xfrm>
            <a:off x="6960096" y="764704"/>
            <a:ext cx="4968274" cy="568863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13D020F-2847-4052-8E89-604B5175165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16" b="57876"/>
          <a:stretch/>
        </p:blipFill>
        <p:spPr>
          <a:xfrm>
            <a:off x="673296" y="3068960"/>
            <a:ext cx="58547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20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9CF4D-2365-45AC-B5D6-A8331E6A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40" y="53690"/>
            <a:ext cx="10800000" cy="533400"/>
          </a:xfrm>
        </p:spPr>
        <p:txBody>
          <a:bodyPr/>
          <a:lstStyle/>
          <a:p>
            <a:r>
              <a:rPr lang="nl-NL" dirty="0"/>
              <a:t>Uitlezen data vervolg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7F8FE-41F6-47D2-AEB0-FFBF1A062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392" y="764704"/>
            <a:ext cx="6624136" cy="533400"/>
          </a:xfrm>
        </p:spPr>
        <p:txBody>
          <a:bodyPr/>
          <a:lstStyle/>
          <a:p>
            <a:r>
              <a:rPr lang="nl-NL" sz="2400" b="1" dirty="0"/>
              <a:t>Activ8</a:t>
            </a:r>
            <a:r>
              <a:rPr lang="nl-NL" sz="2400" dirty="0">
                <a:solidFill>
                  <a:schemeClr val="tx1"/>
                </a:solidFill>
              </a:rPr>
              <a:t> in </a:t>
            </a:r>
            <a:r>
              <a:rPr lang="nl-NL" sz="2400" dirty="0" err="1">
                <a:solidFill>
                  <a:schemeClr val="tx1"/>
                </a:solidFill>
              </a:rPr>
              <a:t>excel</a:t>
            </a:r>
            <a:r>
              <a:rPr lang="nl-NL" sz="2400" dirty="0">
                <a:solidFill>
                  <a:schemeClr val="tx1"/>
                </a:solidFill>
              </a:rPr>
              <a:t> niet gedragen rijen verwijderen dan PAL aflezen in pdf</a:t>
            </a:r>
          </a:p>
          <a:p>
            <a:r>
              <a:rPr lang="nl-NL" sz="2400" b="1" dirty="0"/>
              <a:t>PAM</a:t>
            </a:r>
            <a:r>
              <a:rPr lang="nl-NL" sz="2400" dirty="0">
                <a:solidFill>
                  <a:schemeClr val="tx1"/>
                </a:solidFill>
              </a:rPr>
              <a:t> op </a:t>
            </a:r>
            <a:r>
              <a:rPr lang="nl-NL" sz="2400" dirty="0" err="1">
                <a:solidFill>
                  <a:schemeClr val="tx1"/>
                </a:solidFill>
              </a:rPr>
              <a:t>atris</a:t>
            </a:r>
            <a:r>
              <a:rPr lang="nl-NL" sz="2400" dirty="0">
                <a:solidFill>
                  <a:schemeClr val="tx1"/>
                </a:solidFill>
              </a:rPr>
              <a:t> website koppelen app downloaden account aanmaken </a:t>
            </a:r>
            <a:r>
              <a:rPr lang="nl-NL" sz="2400" dirty="0" err="1">
                <a:solidFill>
                  <a:schemeClr val="tx1"/>
                </a:solidFill>
              </a:rPr>
              <a:t>excel</a:t>
            </a:r>
            <a:r>
              <a:rPr lang="nl-NL" sz="2400" dirty="0">
                <a:solidFill>
                  <a:schemeClr val="tx1"/>
                </a:solidFill>
              </a:rPr>
              <a:t> downloaden door onderzoeker (foutgevoelig)</a:t>
            </a:r>
          </a:p>
          <a:p>
            <a:r>
              <a:rPr lang="nl-NL" sz="2400" dirty="0">
                <a:solidFill>
                  <a:schemeClr val="tx1"/>
                </a:solidFill>
              </a:rPr>
              <a:t>Geeft mets van actieve kwartieren omrekenen naar gem </a:t>
            </a:r>
            <a:r>
              <a:rPr lang="nl-NL" sz="2400" dirty="0" err="1">
                <a:solidFill>
                  <a:schemeClr val="tx1"/>
                </a:solidFill>
              </a:rPr>
              <a:t>METs</a:t>
            </a:r>
            <a:r>
              <a:rPr lang="nl-NL" sz="2400" dirty="0">
                <a:solidFill>
                  <a:schemeClr val="tx1"/>
                </a:solidFill>
              </a:rPr>
              <a:t> per 24 is bewerkelijk vervolgens factor 0,9 voor SDW erover heen.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18CA73-5055-4243-84F3-BF01B1FF2B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5890"/>
            <a:ext cx="4742815" cy="705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2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FC92E-9E54-46F0-89F8-FBEE4340B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16632"/>
            <a:ext cx="10800000" cy="533400"/>
          </a:xfrm>
        </p:spPr>
        <p:txBody>
          <a:bodyPr/>
          <a:lstStyle/>
          <a:p>
            <a:r>
              <a:rPr lang="nl-NL" sz="3600" dirty="0"/>
              <a:t>2022 validatie studie actometers gezonde volwassenen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29FD40-0278-4D6E-A896-0A2D3E916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87" t="14952" r="23811" b="24150"/>
          <a:stretch/>
        </p:blipFill>
        <p:spPr>
          <a:xfrm>
            <a:off x="696000" y="846452"/>
            <a:ext cx="8784376" cy="5994045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946F3ED8-4AD2-4BCB-AC5A-070ADE96D9BF}"/>
              </a:ext>
            </a:extLst>
          </p:cNvPr>
          <p:cNvCxnSpPr>
            <a:cxnSpLocks/>
          </p:cNvCxnSpPr>
          <p:nvPr/>
        </p:nvCxnSpPr>
        <p:spPr>
          <a:xfrm>
            <a:off x="1559496" y="4509120"/>
            <a:ext cx="604867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DB5A5C55-DB79-4136-8E19-5A7993AD28EF}"/>
              </a:ext>
            </a:extLst>
          </p:cNvPr>
          <p:cNvSpPr txBox="1"/>
          <p:nvPr/>
        </p:nvSpPr>
        <p:spPr>
          <a:xfrm>
            <a:off x="1127448" y="908734"/>
            <a:ext cx="75608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Activ8 onderschat de PAL met 0,04 dit verschil is niet significant p= 0,9           </a:t>
            </a:r>
          </a:p>
          <a:p>
            <a:r>
              <a:rPr lang="nl-NL" dirty="0"/>
              <a:t> </a:t>
            </a:r>
          </a:p>
        </p:txBody>
      </p:sp>
      <p:pic>
        <p:nvPicPr>
          <p:cNvPr id="8" name="Afbeelding 7" descr="Afbeelding met elektronica, projector&#10;&#10;Automatisch gegenereerde beschrijving">
            <a:extLst>
              <a:ext uri="{FF2B5EF4-FFF2-40B4-BE49-F238E27FC236}">
                <a16:creationId xmlns:a16="http://schemas.microsoft.com/office/drawing/2014/main" id="{0C3A1851-C0EF-4E47-A2DE-6C405A557E2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17001" r="25514" b="14999"/>
          <a:stretch/>
        </p:blipFill>
        <p:spPr bwMode="auto">
          <a:xfrm>
            <a:off x="10181902" y="1203540"/>
            <a:ext cx="1026666" cy="1001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051E9C7-D12B-4E47-95AC-4C4312B5E5AA}"/>
              </a:ext>
            </a:extLst>
          </p:cNvPr>
          <p:cNvSpPr txBox="1"/>
          <p:nvPr/>
        </p:nvSpPr>
        <p:spPr>
          <a:xfrm>
            <a:off x="3647728" y="623731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Gemiddelde PAL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794E3EC-7673-4701-9C58-C3ED082E4DD9}"/>
              </a:ext>
            </a:extLst>
          </p:cNvPr>
          <p:cNvSpPr txBox="1"/>
          <p:nvPr/>
        </p:nvSpPr>
        <p:spPr>
          <a:xfrm rot="16200000">
            <a:off x="-360816" y="4187118"/>
            <a:ext cx="274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Verschil PAL SW- PAL Activ8</a:t>
            </a:r>
          </a:p>
        </p:txBody>
      </p:sp>
    </p:spTree>
    <p:extLst>
      <p:ext uri="{BB962C8B-B14F-4D97-AF65-F5344CB8AC3E}">
        <p14:creationId xmlns:p14="http://schemas.microsoft.com/office/powerpoint/2010/main" val="2272845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FC92E-9E54-46F0-89F8-FBEE4340B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16632"/>
            <a:ext cx="10800000" cy="533400"/>
          </a:xfrm>
        </p:spPr>
        <p:txBody>
          <a:bodyPr/>
          <a:lstStyle/>
          <a:p>
            <a:r>
              <a:rPr lang="nl-NL" sz="3600" dirty="0"/>
              <a:t>2022 validatie studie actometers gezonde volwassenen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76ABA3-BDD0-4AD1-8A3F-1A11AF2EC5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57" t="42606" r="23796" b="14498"/>
          <a:stretch/>
        </p:blipFill>
        <p:spPr>
          <a:xfrm>
            <a:off x="838354" y="1556793"/>
            <a:ext cx="9146078" cy="4536504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435AB15-08F9-4655-BCAB-B0A0A608D1EF}"/>
              </a:ext>
            </a:extLst>
          </p:cNvPr>
          <p:cNvCxnSpPr>
            <a:cxnSpLocks/>
          </p:cNvCxnSpPr>
          <p:nvPr/>
        </p:nvCxnSpPr>
        <p:spPr>
          <a:xfrm>
            <a:off x="1343472" y="4077072"/>
            <a:ext cx="712879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1B83AE4E-C0F0-4A3F-885E-8CB6F60AEDF6}"/>
              </a:ext>
            </a:extLst>
          </p:cNvPr>
          <p:cNvSpPr txBox="1"/>
          <p:nvPr/>
        </p:nvSpPr>
        <p:spPr>
          <a:xfrm>
            <a:off x="983432" y="865280"/>
            <a:ext cx="67233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err="1"/>
              <a:t>Fitbit</a:t>
            </a:r>
            <a:r>
              <a:rPr lang="nl-NL" dirty="0"/>
              <a:t> overschat de PAL met 0,1 dit verschil is niet significant p= 0,3)</a:t>
            </a:r>
          </a:p>
        </p:txBody>
      </p:sp>
      <p:pic>
        <p:nvPicPr>
          <p:cNvPr id="9" name="Afbeelding 8" descr="Afbeelding met tekst, horloge&#10;&#10;Automatisch gegenereerde beschrijving">
            <a:extLst>
              <a:ext uri="{FF2B5EF4-FFF2-40B4-BE49-F238E27FC236}">
                <a16:creationId xmlns:a16="http://schemas.microsoft.com/office/drawing/2014/main" id="{572C2AE7-2E9F-4FFA-A5D9-8619A84F485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 r="-5881" b="15000"/>
          <a:stretch/>
        </p:blipFill>
        <p:spPr bwMode="auto">
          <a:xfrm>
            <a:off x="10504246" y="980728"/>
            <a:ext cx="849400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27477D4-6A13-4EFA-9921-59A443727D44}"/>
              </a:ext>
            </a:extLst>
          </p:cNvPr>
          <p:cNvSpPr txBox="1"/>
          <p:nvPr/>
        </p:nvSpPr>
        <p:spPr>
          <a:xfrm>
            <a:off x="4331273" y="58542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Gemiddelde PAL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941FD25-244B-439E-B38D-D67D124C2DA5}"/>
              </a:ext>
            </a:extLst>
          </p:cNvPr>
          <p:cNvSpPr txBox="1"/>
          <p:nvPr/>
        </p:nvSpPr>
        <p:spPr>
          <a:xfrm rot="16200000">
            <a:off x="-344111" y="3788998"/>
            <a:ext cx="265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Verschil PAL SW- PAL </a:t>
            </a:r>
            <a:r>
              <a:rPr lang="nl-NL" dirty="0" err="1"/>
              <a:t>Fitbit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1735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FC92E-9E54-46F0-89F8-FBEE4340B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16632"/>
            <a:ext cx="10800000" cy="533400"/>
          </a:xfrm>
        </p:spPr>
        <p:txBody>
          <a:bodyPr/>
          <a:lstStyle/>
          <a:p>
            <a:r>
              <a:rPr lang="nl-NL" sz="3600" dirty="0"/>
              <a:t>2022 validatie studie actometers gezonde volwassenen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B3ADF2E-7724-435B-8A4B-B3082C386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94" t="36351" r="28738" b="12199"/>
          <a:stretch/>
        </p:blipFill>
        <p:spPr>
          <a:xfrm>
            <a:off x="435289" y="836712"/>
            <a:ext cx="8252999" cy="5184576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ED92DE4A-0E40-44CC-98E1-A75410260877}"/>
              </a:ext>
            </a:extLst>
          </p:cNvPr>
          <p:cNvCxnSpPr/>
          <p:nvPr/>
        </p:nvCxnSpPr>
        <p:spPr>
          <a:xfrm>
            <a:off x="1559496" y="4437112"/>
            <a:ext cx="511256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29781302-5496-4F83-BCD7-950C039D930A}"/>
              </a:ext>
            </a:extLst>
          </p:cNvPr>
          <p:cNvSpPr txBox="1"/>
          <p:nvPr/>
        </p:nvSpPr>
        <p:spPr>
          <a:xfrm>
            <a:off x="1055440" y="836712"/>
            <a:ext cx="76328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De PAM onderschat de PAL met 0,18 dit verschil is significant p=0,01</a:t>
            </a:r>
          </a:p>
          <a:p>
            <a:r>
              <a:rPr lang="nl-NL" dirty="0"/>
              <a:t>    </a:t>
            </a:r>
          </a:p>
          <a:p>
            <a:endParaRPr lang="nl-NL" dirty="0"/>
          </a:p>
        </p:txBody>
      </p:sp>
      <p:pic>
        <p:nvPicPr>
          <p:cNvPr id="9" name="Afbeelding 8" descr="Afbeelding met binnen&#10;&#10;Automatisch gegenereerde beschrijving">
            <a:extLst>
              <a:ext uri="{FF2B5EF4-FFF2-40B4-BE49-F238E27FC236}">
                <a16:creationId xmlns:a16="http://schemas.microsoft.com/office/drawing/2014/main" id="{DB9D236A-D6B4-4CC1-AE25-F36243B2A78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18750" r="29347" b="32813"/>
          <a:stretch/>
        </p:blipFill>
        <p:spPr bwMode="auto">
          <a:xfrm>
            <a:off x="10056440" y="972939"/>
            <a:ext cx="1224136" cy="1087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1F816CF-12C6-40CE-8EA7-AED3A42AE370}"/>
              </a:ext>
            </a:extLst>
          </p:cNvPr>
          <p:cNvSpPr txBox="1"/>
          <p:nvPr/>
        </p:nvSpPr>
        <p:spPr>
          <a:xfrm>
            <a:off x="3287688" y="580526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Gemiddelde PAL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45EB564-1B00-41AB-AE68-EB8206FE2DC1}"/>
              </a:ext>
            </a:extLst>
          </p:cNvPr>
          <p:cNvSpPr txBox="1"/>
          <p:nvPr/>
        </p:nvSpPr>
        <p:spPr>
          <a:xfrm rot="16200000">
            <a:off x="-302418" y="3717098"/>
            <a:ext cx="259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Verschil PAL SW- PAL PAM</a:t>
            </a:r>
          </a:p>
        </p:txBody>
      </p:sp>
    </p:spTree>
    <p:extLst>
      <p:ext uri="{BB962C8B-B14F-4D97-AF65-F5344CB8AC3E}">
        <p14:creationId xmlns:p14="http://schemas.microsoft.com/office/powerpoint/2010/main" val="1775583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B369146-8358-4C90-ACC2-67C4CFE953CA}"/>
              </a:ext>
            </a:extLst>
          </p:cNvPr>
          <p:cNvSpPr txBox="1"/>
          <p:nvPr/>
        </p:nvSpPr>
        <p:spPr>
          <a:xfrm>
            <a:off x="551384" y="-99392"/>
            <a:ext cx="10656584" cy="2346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nl-NL" sz="4000" b="1" cap="small" spc="25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Gebruiksgemak (1-5)</a:t>
            </a:r>
          </a:p>
          <a:p>
            <a:pPr algn="just"/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deelnemers gaven de Activ8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®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3,7 </a:t>
            </a:r>
            <a:endParaRPr lang="nl-N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deelnemers gaven de PAM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®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3,8</a:t>
            </a:r>
            <a:endParaRPr lang="nl-N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deelnemers gaven de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SenseWear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®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2,6 </a:t>
            </a:r>
            <a:endParaRPr lang="nl-N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deelnemers gaven de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Fitbit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Versa 3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®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4,6</a:t>
            </a:r>
            <a:endParaRPr lang="nl-N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endParaRPr lang="nl-N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78BEAA4-8C65-412F-8A3D-C70FE2FA2609}"/>
              </a:ext>
            </a:extLst>
          </p:cNvPr>
          <p:cNvSpPr txBox="1"/>
          <p:nvPr/>
        </p:nvSpPr>
        <p:spPr>
          <a:xfrm>
            <a:off x="551384" y="2132856"/>
            <a:ext cx="10873208" cy="19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nl-NL" sz="4000" b="1" cap="small" spc="25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Stappen</a:t>
            </a:r>
          </a:p>
          <a:p>
            <a:pPr algn="just"/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gemiddelde stappen (n=20) PAM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® 		16008 	De mediaan 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17040</a:t>
            </a:r>
            <a:endParaRPr lang="nl-N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gemiddelde stappen (n=20)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Fitbit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® 		13138 	De mediaan 	11806</a:t>
            </a:r>
            <a:endParaRPr lang="nl-N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gemiddelde stappen (n=20)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SenseWear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® 	9405 	De mediaan 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9445</a:t>
            </a:r>
            <a:endParaRPr lang="nl-N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66A4A4B-04A8-4D51-88E5-10625B8AA3B6}"/>
              </a:ext>
            </a:extLst>
          </p:cNvPr>
          <p:cNvSpPr txBox="1"/>
          <p:nvPr/>
        </p:nvSpPr>
        <p:spPr>
          <a:xfrm>
            <a:off x="515080" y="4293096"/>
            <a:ext cx="10729192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nl-NL" sz="4000" b="1" cap="small" spc="25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Eigen inschatting</a:t>
            </a:r>
          </a:p>
          <a:p>
            <a:pPr algn="just"/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Bij 4 van de 10 (40%) deelnemers kwam de eigen schatting overeen met de gouden standaard</a:t>
            </a:r>
            <a:endParaRPr lang="nl-N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29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79718-7336-42BE-B3A2-A26D68AE6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4624"/>
            <a:ext cx="10800000" cy="533400"/>
          </a:xfrm>
        </p:spPr>
        <p:txBody>
          <a:bodyPr/>
          <a:lstStyle/>
          <a:p>
            <a:r>
              <a:rPr lang="nl-NL" dirty="0"/>
              <a:t>Conclusie/discussie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F6FE969-B628-4046-AB53-9E8D52764029}"/>
              </a:ext>
            </a:extLst>
          </p:cNvPr>
          <p:cNvSpPr txBox="1"/>
          <p:nvPr/>
        </p:nvSpPr>
        <p:spPr>
          <a:xfrm>
            <a:off x="696000" y="764704"/>
            <a:ext cx="939750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err="1"/>
              <a:t>Fitbit</a:t>
            </a:r>
            <a:r>
              <a:rPr lang="nl-NL" sz="3200" dirty="0"/>
              <a:t> en Activ8 zijn valide voor de PAL en de PAM niet.</a:t>
            </a:r>
          </a:p>
          <a:p>
            <a:endParaRPr lang="nl-NL" sz="3200" dirty="0"/>
          </a:p>
          <a:p>
            <a:r>
              <a:rPr lang="nl-NL" sz="3200" dirty="0"/>
              <a:t>Meer onderzoek is nodig naar minder actieve personen</a:t>
            </a:r>
          </a:p>
          <a:p>
            <a:r>
              <a:rPr lang="nl-NL" sz="3200" dirty="0"/>
              <a:t>Liefst met betere gouden standaard.</a:t>
            </a:r>
          </a:p>
        </p:txBody>
      </p:sp>
    </p:spTree>
    <p:extLst>
      <p:ext uri="{BB962C8B-B14F-4D97-AF65-F5344CB8AC3E}">
        <p14:creationId xmlns:p14="http://schemas.microsoft.com/office/powerpoint/2010/main" val="15561528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6212889" y="83318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026" name="Picture 2" descr="Zeven meest gestelde vragen van werkgevers - Cijfers &amp;amp; Cen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2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0818" y="144142"/>
            <a:ext cx="10800000" cy="533400"/>
          </a:xfrm>
        </p:spPr>
        <p:txBody>
          <a:bodyPr/>
          <a:lstStyle/>
          <a:p>
            <a:r>
              <a:rPr lang="nl-NL" dirty="0"/>
              <a:t>2019 Pilot welke actometer meest geschikt?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 descr="Afbeelding met tekst, kaart&#10;&#10;Automatisch gegenereerde beschrijving">
            <a:extLst>
              <a:ext uri="{FF2B5EF4-FFF2-40B4-BE49-F238E27FC236}">
                <a16:creationId xmlns:a16="http://schemas.microsoft.com/office/drawing/2014/main" id="{CF5E2595-E09B-4C4A-97EA-56A14720BE1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911" r="1348"/>
          <a:stretch/>
        </p:blipFill>
        <p:spPr bwMode="auto">
          <a:xfrm>
            <a:off x="2046000" y="764704"/>
            <a:ext cx="8100000" cy="5400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725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Inclusie- en exclusiecriteria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Inclusie:</a:t>
            </a:r>
          </a:p>
          <a:p>
            <a:r>
              <a:rPr lang="nl-NL" dirty="0"/>
              <a:t>In Nederland verkrijgbaar</a:t>
            </a:r>
          </a:p>
          <a:p>
            <a:r>
              <a:rPr lang="nl-NL" dirty="0"/>
              <a:t>Doelgroep onderzoeker/behandelaar</a:t>
            </a:r>
          </a:p>
          <a:p>
            <a:r>
              <a:rPr lang="nl-NL" dirty="0"/>
              <a:t>Moet MET’s als variabele weergeven</a:t>
            </a:r>
          </a:p>
          <a:p>
            <a:r>
              <a:rPr lang="nl-NL" dirty="0"/>
              <a:t>Grafische verdeling over de dag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Exclusie:</a:t>
            </a:r>
          </a:p>
          <a:p>
            <a:r>
              <a:rPr lang="nl-NL" dirty="0"/>
              <a:t>Doelgroep consument (sporthorloges)</a:t>
            </a:r>
          </a:p>
          <a:p>
            <a:r>
              <a:rPr lang="nl-NL" dirty="0"/>
              <a:t>Display</a:t>
            </a:r>
          </a:p>
        </p:txBody>
      </p:sp>
    </p:spTree>
    <p:extLst>
      <p:ext uri="{BB962C8B-B14F-4D97-AF65-F5344CB8AC3E}">
        <p14:creationId xmlns:p14="http://schemas.microsoft.com/office/powerpoint/2010/main" val="127678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deel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Eisen/wensen Radboudumc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Gevalideerd door studie bij minder actieve doelgroepen</a:t>
            </a:r>
          </a:p>
          <a:p>
            <a:r>
              <a:rPr lang="nl-NL" dirty="0"/>
              <a:t>ICC’s resultaten pilotstudie &gt; 0.75</a:t>
            </a:r>
          </a:p>
          <a:p>
            <a:r>
              <a:rPr lang="nl-NL" dirty="0"/>
              <a:t>Resultaten gebruiksgemak voldoende &gt; 6</a:t>
            </a:r>
          </a:p>
          <a:p>
            <a:r>
              <a:rPr lang="nl-NL" dirty="0"/>
              <a:t>Resultaten gebruiksgemak software &gt; 7</a:t>
            </a:r>
          </a:p>
          <a:p>
            <a:r>
              <a:rPr lang="nl-NL" dirty="0"/>
              <a:t>Hartslagmeting wens fysio</a:t>
            </a:r>
          </a:p>
          <a:p>
            <a:r>
              <a:rPr lang="nl-NL" dirty="0"/>
              <a:t>Aangeven verschil tussen zitten, staan, lopen etc.</a:t>
            </a:r>
          </a:p>
          <a:p>
            <a:r>
              <a:rPr lang="nl-NL" dirty="0"/>
              <a:t>Waterdicht</a:t>
            </a:r>
          </a:p>
          <a:p>
            <a:r>
              <a:rPr lang="nl-NL" dirty="0"/>
              <a:t>Kosten 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26C855-6DC3-4111-80B4-FF1F521EF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890882"/>
            <a:ext cx="4464496" cy="216003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817C10E-D90B-48DB-911B-455E43925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725144"/>
            <a:ext cx="1707771" cy="1707771"/>
          </a:xfrm>
          <a:prstGeom prst="rect">
            <a:avLst/>
          </a:prstGeom>
        </p:spPr>
      </p:pic>
      <p:pic>
        <p:nvPicPr>
          <p:cNvPr id="10" name="Afbeelding 9" descr="Afbeelding met mes&#10;&#10;Automatisch gegenereerde beschrijving">
            <a:extLst>
              <a:ext uri="{FF2B5EF4-FFF2-40B4-BE49-F238E27FC236}">
                <a16:creationId xmlns:a16="http://schemas.microsoft.com/office/drawing/2014/main" id="{5E742841-6714-40B0-BC3D-3B36750F35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7" t="32767" b="23618"/>
          <a:stretch/>
        </p:blipFill>
        <p:spPr>
          <a:xfrm>
            <a:off x="4989265" y="5180290"/>
            <a:ext cx="1553882" cy="10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7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C9792-C8DE-4F56-9141-3D64F47B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Deel 2 </a:t>
            </a:r>
            <a:r>
              <a:rPr lang="nl-NL" dirty="0" err="1"/>
              <a:t>Pilot-studie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1524220-5035-47B3-AB99-9FBC99672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2104" y="1004344"/>
            <a:ext cx="4050000" cy="5018678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2E0AA7D-9A63-4225-B775-4FAC0DBEEDE4}"/>
              </a:ext>
            </a:extLst>
          </p:cNvPr>
          <p:cNvSpPr txBox="1"/>
          <p:nvPr/>
        </p:nvSpPr>
        <p:spPr>
          <a:xfrm>
            <a:off x="696000" y="2132856"/>
            <a:ext cx="405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Laboratoriumomstandigheden</a:t>
            </a:r>
          </a:p>
          <a:p>
            <a:endParaRPr lang="nl-NL" dirty="0"/>
          </a:p>
          <a:p>
            <a:r>
              <a:rPr lang="nl-NL" dirty="0"/>
              <a:t>Vier deelnemers</a:t>
            </a:r>
          </a:p>
          <a:p>
            <a:endParaRPr lang="nl-NL" dirty="0"/>
          </a:p>
          <a:p>
            <a:r>
              <a:rPr lang="nl-NL" dirty="0"/>
              <a:t>Dragen gelijktijdig alle drie de te testen actometers + SenseWear</a:t>
            </a:r>
          </a:p>
          <a:p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158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A226C-4FCB-4BE8-ACC4-B05CA33E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Beweegprotocol</a:t>
            </a: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E2D0425E-0308-45C7-A3B4-F7B229DE0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" t="4135" r="440" b="13157"/>
          <a:stretch/>
        </p:blipFill>
        <p:spPr>
          <a:xfrm>
            <a:off x="1127448" y="4069772"/>
            <a:ext cx="9145015" cy="1674249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34D9CDD-949C-4B79-9DBD-C11DD383C6CA}"/>
              </a:ext>
            </a:extLst>
          </p:cNvPr>
          <p:cNvSpPr txBox="1"/>
          <p:nvPr/>
        </p:nvSpPr>
        <p:spPr>
          <a:xfrm rot="19087245">
            <a:off x="1530832" y="334502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Liggen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50CC54D-72D0-4182-BA24-3C6C3732815E}"/>
              </a:ext>
            </a:extLst>
          </p:cNvPr>
          <p:cNvSpPr txBox="1"/>
          <p:nvPr/>
        </p:nvSpPr>
        <p:spPr>
          <a:xfrm rot="19121240">
            <a:off x="5893566" y="334719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Zitten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0B928B6-FCFB-406E-803D-B236F1FB566D}"/>
              </a:ext>
            </a:extLst>
          </p:cNvPr>
          <p:cNvSpPr txBox="1"/>
          <p:nvPr/>
        </p:nvSpPr>
        <p:spPr>
          <a:xfrm rot="18975453">
            <a:off x="8755067" y="2833298"/>
            <a:ext cx="382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Zitten en aardappelen schillen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128AF41-DB84-4A04-A081-DB5AA014F677}"/>
              </a:ext>
            </a:extLst>
          </p:cNvPr>
          <p:cNvSpPr txBox="1"/>
          <p:nvPr/>
        </p:nvSpPr>
        <p:spPr>
          <a:xfrm rot="18988676">
            <a:off x="2609933" y="2736502"/>
            <a:ext cx="271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Lopen met 2, 4 en 6 km/u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E3E5A66-A981-4C3C-BAA3-84AC7F2F7BD2}"/>
              </a:ext>
            </a:extLst>
          </p:cNvPr>
          <p:cNvSpPr txBox="1"/>
          <p:nvPr/>
        </p:nvSpPr>
        <p:spPr>
          <a:xfrm rot="19114724">
            <a:off x="4381079" y="2808317"/>
            <a:ext cx="283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Rennen met 8 en 10 km/u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C19BCCF-2B95-4D97-A57A-B39814351784}"/>
              </a:ext>
            </a:extLst>
          </p:cNvPr>
          <p:cNvSpPr txBox="1"/>
          <p:nvPr/>
        </p:nvSpPr>
        <p:spPr>
          <a:xfrm rot="19043816">
            <a:off x="7391745" y="2448578"/>
            <a:ext cx="408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Fietsen met 30-50, 90-100, 101-160 Watt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B2294B1-03DC-47D1-87A3-95139A0AECAB}"/>
              </a:ext>
            </a:extLst>
          </p:cNvPr>
          <p:cNvSpPr txBox="1"/>
          <p:nvPr/>
        </p:nvSpPr>
        <p:spPr>
          <a:xfrm rot="19233237">
            <a:off x="6986241" y="33714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Staan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C786D43-2FA8-4142-9184-B071EC58EDAF}"/>
              </a:ext>
            </a:extLst>
          </p:cNvPr>
          <p:cNvSpPr txBox="1"/>
          <p:nvPr/>
        </p:nvSpPr>
        <p:spPr>
          <a:xfrm>
            <a:off x="4373410" y="5824628"/>
            <a:ext cx="376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Gedurende 5 minuten per activiteit</a:t>
            </a:r>
          </a:p>
        </p:txBody>
      </p:sp>
    </p:spTree>
    <p:extLst>
      <p:ext uri="{BB962C8B-B14F-4D97-AF65-F5344CB8AC3E}">
        <p14:creationId xmlns:p14="http://schemas.microsoft.com/office/powerpoint/2010/main" val="673557655"/>
      </p:ext>
    </p:extLst>
  </p:cSld>
  <p:clrMapOvr>
    <a:masterClrMapping/>
  </p:clrMapOvr>
</p:sld>
</file>

<file path=ppt/theme/theme1.xml><?xml version="1.0" encoding="utf-8"?>
<a:theme xmlns:a="http://schemas.openxmlformats.org/drawingml/2006/main" name="Radboudumc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2700</Words>
  <Application>Microsoft Office PowerPoint</Application>
  <PresentationFormat>Breedbeeld</PresentationFormat>
  <Paragraphs>614</Paragraphs>
  <Slides>49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Radboudumc</vt:lpstr>
      <vt:lpstr>actometer in de diëtetiek</vt:lpstr>
      <vt:lpstr>agenda</vt:lpstr>
      <vt:lpstr>Wat is een actometer?</vt:lpstr>
      <vt:lpstr>Actometrie Radboudumc</vt:lpstr>
      <vt:lpstr>2019 Pilot welke actometer meest geschikt?</vt:lpstr>
      <vt:lpstr>Inclusie- en exclusiecriteria</vt:lpstr>
      <vt:lpstr>Resultaten deel 1</vt:lpstr>
      <vt:lpstr>Deel 2 Pilot-studie</vt:lpstr>
      <vt:lpstr>Beweegprotocol</vt:lpstr>
      <vt:lpstr>Resultaten</vt:lpstr>
      <vt:lpstr>Resultaten deel 2</vt:lpstr>
      <vt:lpstr>Draaginstructie actometer</vt:lpstr>
      <vt:lpstr>Algemene instructie:</vt:lpstr>
      <vt:lpstr>Voorbeeld activiteiten analyse</vt:lpstr>
      <vt:lpstr>Consumentengids NAP</vt:lpstr>
      <vt:lpstr>Casus: dhr K. 29 jaar </vt:lpstr>
      <vt:lpstr>Diëtistisch onderzoek:  Medische factoren</vt:lpstr>
      <vt:lpstr>Diëtistisch onderzoek: </vt:lpstr>
      <vt:lpstr>Nutritional Assessment: </vt:lpstr>
      <vt:lpstr>PowerPoint-presentatie</vt:lpstr>
      <vt:lpstr>Casus rolstoel</vt:lpstr>
      <vt:lpstr>2021 Pilot actometers voor kinderen</vt:lpstr>
      <vt:lpstr>Onderzoeksvragen </vt:lpstr>
      <vt:lpstr>Methode</vt:lpstr>
      <vt:lpstr>Eisen en wensen waar de actometer voor de kinder-mitoroute aan moeten voldoen </vt:lpstr>
      <vt:lpstr>literatuurstudie</vt:lpstr>
      <vt:lpstr>Deelnemer karakteristieken</vt:lpstr>
      <vt:lpstr>Beweegprotocol activ8</vt:lpstr>
      <vt:lpstr>PowerPoint-presentatie</vt:lpstr>
      <vt:lpstr>PowerPoint-presentatie</vt:lpstr>
      <vt:lpstr>PowerPoint-presentatie</vt:lpstr>
      <vt:lpstr>PowerPoint-presentatie</vt:lpstr>
      <vt:lpstr>Beweegprotocol PAM en Gene activ </vt:lpstr>
      <vt:lpstr>Praktijkonderzoek </vt:lpstr>
      <vt:lpstr>Samenvating analyse dagboek praktijkonderzoek</vt:lpstr>
      <vt:lpstr>Gebruiksgemak/hnadteerbaarheid hulpverlener</vt:lpstr>
      <vt:lpstr>24 uurs grafiek</vt:lpstr>
      <vt:lpstr>conclusie</vt:lpstr>
      <vt:lpstr>Discussie</vt:lpstr>
      <vt:lpstr>PowerPoint-presentatie</vt:lpstr>
      <vt:lpstr>Deelnemer karakteristieken</vt:lpstr>
      <vt:lpstr>Uitlezen data</vt:lpstr>
      <vt:lpstr>Uitlezen data vervolg</vt:lpstr>
      <vt:lpstr>2022 validatie studie actometers gezonde volwassenen</vt:lpstr>
      <vt:lpstr>2022 validatie studie actometers gezonde volwassenen</vt:lpstr>
      <vt:lpstr>2022 validatie studie actometers gezonde volwassenen</vt:lpstr>
      <vt:lpstr>PowerPoint-presentatie</vt:lpstr>
      <vt:lpstr>Conclusie/discussie</vt:lpstr>
      <vt:lpstr>PowerPoint-presentatie</vt:lpstr>
    </vt:vector>
  </TitlesOfParts>
  <Company>Radboudumc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Elitsa Noom</dc:creator>
  <dc:description>versie 1.0</dc:description>
  <cp:lastModifiedBy>Zweers-vanEssen, Heidi</cp:lastModifiedBy>
  <cp:revision>63</cp:revision>
  <dcterms:created xsi:type="dcterms:W3CDTF">2020-01-30T16:49:57Z</dcterms:created>
  <dcterms:modified xsi:type="dcterms:W3CDTF">2022-08-08T07:23:25Z</dcterms:modified>
  <cp:category>Huisstijl</cp:category>
</cp:coreProperties>
</file>