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ney Davidson, Esmeralda" initials="BDE" lastIdx="4" clrIdx="0">
    <p:extLst>
      <p:ext uri="{19B8F6BF-5375-455C-9EA6-DF929625EA0E}">
        <p15:presenceInfo xmlns:p15="http://schemas.microsoft.com/office/powerpoint/2012/main" userId="S::Esmeralda.BlaneyDavidson@radboudumc.nl::67cb9a18-a1b5-41ef-920b-e95145331320" providerId="AD"/>
      </p:ext>
    </p:extLst>
  </p:cmAuthor>
  <p:cmAuthor id="2" name="Bergsma, Akkelien" initials="BA" lastIdx="1" clrIdx="1">
    <p:extLst>
      <p:ext uri="{19B8F6BF-5375-455C-9EA6-DF929625EA0E}">
        <p15:presenceInfo xmlns:p15="http://schemas.microsoft.com/office/powerpoint/2012/main" userId="S::Akkelien.Bergsma@radboudumc.nl::445bb9ef-657f-497a-a1df-e5240171cd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512" y="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/>
        </p:nvSpPr>
        <p:spPr>
          <a:xfrm>
            <a:off x="391125" y="901333"/>
            <a:ext cx="6075000" cy="5595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500" y="1814272"/>
            <a:ext cx="5589000" cy="1027289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155" y="2748462"/>
            <a:ext cx="5589000" cy="1027289"/>
          </a:xfrm>
        </p:spPr>
        <p:txBody>
          <a:bodyPr>
            <a:noAutofit/>
          </a:bodyPr>
          <a:lstStyle>
            <a:lvl1pPr marL="0" indent="0" algn="l">
              <a:lnSpc>
                <a:spcPts val="3150"/>
              </a:lnSpc>
              <a:buNone/>
              <a:defRPr sz="300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391125" y="7141333"/>
            <a:ext cx="6075000" cy="2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634500" y="5118298"/>
            <a:ext cx="4009618" cy="1222963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2050" name="Picture 2" descr="D:\Work\UMC St Radboud\Templates\PP-sjabloon\Centrum voor Oncologie\Radboudumc_CENTRUM_VOOR_ONCOLOGIE_67,5mm_RGB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601" y="7959467"/>
            <a:ext cx="1831697" cy="107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80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91500" y="1518400"/>
            <a:ext cx="6075000" cy="102613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Dank voor uw aandacht</a:t>
            </a:r>
          </a:p>
        </p:txBody>
      </p:sp>
      <p:sp>
        <p:nvSpPr>
          <p:cNvPr id="7" name="Rechthoek 6"/>
          <p:cNvSpPr/>
          <p:nvPr/>
        </p:nvSpPr>
        <p:spPr>
          <a:xfrm>
            <a:off x="0" y="8931492"/>
            <a:ext cx="6858000" cy="97450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grpSp>
        <p:nvGrpSpPr>
          <p:cNvPr id="59" name="Groep 58"/>
          <p:cNvGrpSpPr/>
          <p:nvPr/>
        </p:nvGrpSpPr>
        <p:grpSpPr>
          <a:xfrm>
            <a:off x="5616179" y="8389526"/>
            <a:ext cx="485775" cy="1788584"/>
            <a:chOff x="7488238" y="4356100"/>
            <a:chExt cx="647700" cy="928688"/>
          </a:xfrm>
        </p:grpSpPr>
        <p:sp>
          <p:nvSpPr>
            <p:cNvPr id="33" name="AutoShape 31"/>
            <p:cNvSpPr>
              <a:spLocks noChangeAspect="1" noChangeArrowheads="1" noTextEdit="1"/>
            </p:cNvSpPr>
            <p:nvPr/>
          </p:nvSpPr>
          <p:spPr bwMode="auto">
            <a:xfrm>
              <a:off x="7488238" y="4356100"/>
              <a:ext cx="647700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7488238" y="4356100"/>
              <a:ext cx="647700" cy="787400"/>
            </a:xfrm>
            <a:prstGeom prst="rect">
              <a:avLst/>
            </a:prstGeom>
            <a:solidFill>
              <a:srgbClr val="00A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08888" y="4745038"/>
              <a:ext cx="39688" cy="39688"/>
            </a:xfrm>
            <a:custGeom>
              <a:avLst/>
              <a:gdLst>
                <a:gd name="T0" fmla="*/ 58 w 62"/>
                <a:gd name="T1" fmla="*/ 2 h 62"/>
                <a:gd name="T2" fmla="*/ 57 w 62"/>
                <a:gd name="T3" fmla="*/ 6 h 62"/>
                <a:gd name="T4" fmla="*/ 7 w 62"/>
                <a:gd name="T5" fmla="*/ 4 h 62"/>
                <a:gd name="T6" fmla="*/ 3 w 62"/>
                <a:gd name="T7" fmla="*/ 0 h 62"/>
                <a:gd name="T8" fmla="*/ 0 w 62"/>
                <a:gd name="T9" fmla="*/ 0 h 62"/>
                <a:gd name="T10" fmla="*/ 0 w 62"/>
                <a:gd name="T11" fmla="*/ 31 h 62"/>
                <a:gd name="T12" fmla="*/ 32 w 62"/>
                <a:gd name="T13" fmla="*/ 62 h 62"/>
                <a:gd name="T14" fmla="*/ 61 w 62"/>
                <a:gd name="T15" fmla="*/ 28 h 62"/>
                <a:gd name="T16" fmla="*/ 62 w 62"/>
                <a:gd name="T17" fmla="*/ 2 h 62"/>
                <a:gd name="T18" fmla="*/ 58 w 62"/>
                <a:gd name="T19" fmla="*/ 2 h 62"/>
                <a:gd name="T20" fmla="*/ 52 w 62"/>
                <a:gd name="T21" fmla="*/ 32 h 62"/>
                <a:gd name="T22" fmla="*/ 32 w 62"/>
                <a:gd name="T23" fmla="*/ 49 h 62"/>
                <a:gd name="T24" fmla="*/ 7 w 62"/>
                <a:gd name="T25" fmla="*/ 29 h 62"/>
                <a:gd name="T26" fmla="*/ 7 w 62"/>
                <a:gd name="T27" fmla="*/ 17 h 62"/>
                <a:gd name="T28" fmla="*/ 53 w 62"/>
                <a:gd name="T29" fmla="*/ 19 h 62"/>
                <a:gd name="T30" fmla="*/ 52 w 62"/>
                <a:gd name="T31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62">
                  <a:moveTo>
                    <a:pt x="58" y="2"/>
                  </a:moveTo>
                  <a:cubicBezTo>
                    <a:pt x="57" y="6"/>
                    <a:pt x="57" y="6"/>
                    <a:pt x="57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45"/>
                    <a:pt x="13" y="62"/>
                    <a:pt x="32" y="62"/>
                  </a:cubicBezTo>
                  <a:cubicBezTo>
                    <a:pt x="51" y="61"/>
                    <a:pt x="59" y="44"/>
                    <a:pt x="61" y="28"/>
                  </a:cubicBezTo>
                  <a:cubicBezTo>
                    <a:pt x="62" y="2"/>
                    <a:pt x="62" y="2"/>
                    <a:pt x="62" y="2"/>
                  </a:cubicBezTo>
                  <a:lnTo>
                    <a:pt x="58" y="2"/>
                  </a:lnTo>
                  <a:close/>
                  <a:moveTo>
                    <a:pt x="52" y="32"/>
                  </a:moveTo>
                  <a:cubicBezTo>
                    <a:pt x="51" y="39"/>
                    <a:pt x="43" y="48"/>
                    <a:pt x="32" y="49"/>
                  </a:cubicBezTo>
                  <a:cubicBezTo>
                    <a:pt x="18" y="49"/>
                    <a:pt x="8" y="38"/>
                    <a:pt x="7" y="29"/>
                  </a:cubicBezTo>
                  <a:cubicBezTo>
                    <a:pt x="7" y="20"/>
                    <a:pt x="7" y="17"/>
                    <a:pt x="7" y="17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24"/>
                    <a:pt x="54" y="27"/>
                    <a:pt x="52" y="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621588" y="4824413"/>
              <a:ext cx="41275" cy="26988"/>
            </a:xfrm>
            <a:custGeom>
              <a:avLst/>
              <a:gdLst>
                <a:gd name="T0" fmla="*/ 0 w 26"/>
                <a:gd name="T1" fmla="*/ 9 h 17"/>
                <a:gd name="T2" fmla="*/ 4 w 26"/>
                <a:gd name="T3" fmla="*/ 17 h 17"/>
                <a:gd name="T4" fmla="*/ 5 w 26"/>
                <a:gd name="T5" fmla="*/ 16 h 17"/>
                <a:gd name="T6" fmla="*/ 4 w 26"/>
                <a:gd name="T7" fmla="*/ 14 h 17"/>
                <a:gd name="T8" fmla="*/ 23 w 26"/>
                <a:gd name="T9" fmla="*/ 6 h 17"/>
                <a:gd name="T10" fmla="*/ 24 w 26"/>
                <a:gd name="T11" fmla="*/ 7 h 17"/>
                <a:gd name="T12" fmla="*/ 26 w 26"/>
                <a:gd name="T13" fmla="*/ 6 h 17"/>
                <a:gd name="T14" fmla="*/ 22 w 26"/>
                <a:gd name="T15" fmla="*/ 0 h 17"/>
                <a:gd name="T16" fmla="*/ 21 w 26"/>
                <a:gd name="T17" fmla="*/ 0 h 17"/>
                <a:gd name="T18" fmla="*/ 21 w 26"/>
                <a:gd name="T19" fmla="*/ 2 h 17"/>
                <a:gd name="T20" fmla="*/ 3 w 26"/>
                <a:gd name="T21" fmla="*/ 10 h 17"/>
                <a:gd name="T22" fmla="*/ 1 w 26"/>
                <a:gd name="T23" fmla="*/ 9 h 17"/>
                <a:gd name="T24" fmla="*/ 0 w 26"/>
                <a:gd name="T2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7">
                  <a:moveTo>
                    <a:pt x="0" y="9"/>
                  </a:moveTo>
                  <a:lnTo>
                    <a:pt x="4" y="17"/>
                  </a:lnTo>
                  <a:lnTo>
                    <a:pt x="5" y="16"/>
                  </a:lnTo>
                  <a:lnTo>
                    <a:pt x="4" y="14"/>
                  </a:lnTo>
                  <a:lnTo>
                    <a:pt x="23" y="6"/>
                  </a:lnTo>
                  <a:lnTo>
                    <a:pt x="24" y="7"/>
                  </a:lnTo>
                  <a:lnTo>
                    <a:pt x="26" y="6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3" y="10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7612063" y="4787900"/>
              <a:ext cx="42863" cy="41275"/>
            </a:xfrm>
            <a:custGeom>
              <a:avLst/>
              <a:gdLst>
                <a:gd name="T0" fmla="*/ 31 w 67"/>
                <a:gd name="T1" fmla="*/ 60 h 65"/>
                <a:gd name="T2" fmla="*/ 31 w 67"/>
                <a:gd name="T3" fmla="*/ 62 h 65"/>
                <a:gd name="T4" fmla="*/ 17 w 67"/>
                <a:gd name="T5" fmla="*/ 65 h 65"/>
                <a:gd name="T6" fmla="*/ 5 w 67"/>
                <a:gd name="T7" fmla="*/ 45 h 65"/>
                <a:gd name="T8" fmla="*/ 26 w 67"/>
                <a:gd name="T9" fmla="*/ 7 h 65"/>
                <a:gd name="T10" fmla="*/ 65 w 67"/>
                <a:gd name="T11" fmla="*/ 32 h 65"/>
                <a:gd name="T12" fmla="*/ 67 w 67"/>
                <a:gd name="T13" fmla="*/ 47 h 65"/>
                <a:gd name="T14" fmla="*/ 55 w 67"/>
                <a:gd name="T15" fmla="*/ 50 h 65"/>
                <a:gd name="T16" fmla="*/ 54 w 67"/>
                <a:gd name="T17" fmla="*/ 48 h 65"/>
                <a:gd name="T18" fmla="*/ 58 w 67"/>
                <a:gd name="T19" fmla="*/ 31 h 65"/>
                <a:gd name="T20" fmla="*/ 36 w 67"/>
                <a:gd name="T21" fmla="*/ 19 h 65"/>
                <a:gd name="T22" fmla="*/ 43 w 67"/>
                <a:gd name="T23" fmla="*/ 48 h 65"/>
                <a:gd name="T24" fmla="*/ 48 w 67"/>
                <a:gd name="T25" fmla="*/ 50 h 65"/>
                <a:gd name="T26" fmla="*/ 48 w 67"/>
                <a:gd name="T27" fmla="*/ 52 h 65"/>
                <a:gd name="T28" fmla="*/ 35 w 67"/>
                <a:gd name="T29" fmla="*/ 56 h 65"/>
                <a:gd name="T30" fmla="*/ 34 w 67"/>
                <a:gd name="T31" fmla="*/ 53 h 65"/>
                <a:gd name="T32" fmla="*/ 36 w 67"/>
                <a:gd name="T33" fmla="*/ 50 h 65"/>
                <a:gd name="T34" fmla="*/ 28 w 67"/>
                <a:gd name="T35" fmla="*/ 22 h 65"/>
                <a:gd name="T36" fmla="*/ 11 w 67"/>
                <a:gd name="T37" fmla="*/ 44 h 65"/>
                <a:gd name="T38" fmla="*/ 31 w 67"/>
                <a:gd name="T39" fmla="*/ 6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65">
                  <a:moveTo>
                    <a:pt x="31" y="60"/>
                  </a:moveTo>
                  <a:cubicBezTo>
                    <a:pt x="31" y="62"/>
                    <a:pt x="31" y="62"/>
                    <a:pt x="31" y="6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0" y="60"/>
                    <a:pt x="6" y="54"/>
                    <a:pt x="5" y="45"/>
                  </a:cubicBezTo>
                  <a:cubicBezTo>
                    <a:pt x="0" y="29"/>
                    <a:pt x="5" y="13"/>
                    <a:pt x="26" y="7"/>
                  </a:cubicBezTo>
                  <a:cubicBezTo>
                    <a:pt x="51" y="0"/>
                    <a:pt x="60" y="14"/>
                    <a:pt x="65" y="32"/>
                  </a:cubicBezTo>
                  <a:cubicBezTo>
                    <a:pt x="66" y="37"/>
                    <a:pt x="66" y="41"/>
                    <a:pt x="67" y="47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8" y="44"/>
                    <a:pt x="60" y="37"/>
                    <a:pt x="58" y="31"/>
                  </a:cubicBezTo>
                  <a:cubicBezTo>
                    <a:pt x="56" y="21"/>
                    <a:pt x="45" y="16"/>
                    <a:pt x="36" y="19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17" y="22"/>
                    <a:pt x="9" y="33"/>
                    <a:pt x="11" y="44"/>
                  </a:cubicBezTo>
                  <a:cubicBezTo>
                    <a:pt x="13" y="51"/>
                    <a:pt x="21" y="59"/>
                    <a:pt x="31" y="6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7624763" y="4732338"/>
              <a:ext cx="9525" cy="9525"/>
            </a:xfrm>
            <a:custGeom>
              <a:avLst/>
              <a:gdLst>
                <a:gd name="T0" fmla="*/ 1 w 17"/>
                <a:gd name="T1" fmla="*/ 11 h 16"/>
                <a:gd name="T2" fmla="*/ 5 w 17"/>
                <a:gd name="T3" fmla="*/ 1 h 16"/>
                <a:gd name="T4" fmla="*/ 15 w 17"/>
                <a:gd name="T5" fmla="*/ 4 h 16"/>
                <a:gd name="T6" fmla="*/ 11 w 17"/>
                <a:gd name="T7" fmla="*/ 14 h 16"/>
                <a:gd name="T8" fmla="*/ 1 w 17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" y="11"/>
                  </a:moveTo>
                  <a:cubicBezTo>
                    <a:pt x="0" y="7"/>
                    <a:pt x="1" y="3"/>
                    <a:pt x="5" y="1"/>
                  </a:cubicBezTo>
                  <a:cubicBezTo>
                    <a:pt x="9" y="0"/>
                    <a:pt x="13" y="1"/>
                    <a:pt x="15" y="4"/>
                  </a:cubicBezTo>
                  <a:cubicBezTo>
                    <a:pt x="17" y="7"/>
                    <a:pt x="15" y="12"/>
                    <a:pt x="11" y="14"/>
                  </a:cubicBezTo>
                  <a:cubicBezTo>
                    <a:pt x="7" y="16"/>
                    <a:pt x="3" y="14"/>
                    <a:pt x="1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7650163" y="4846638"/>
              <a:ext cx="9525" cy="9525"/>
            </a:xfrm>
            <a:custGeom>
              <a:avLst/>
              <a:gdLst>
                <a:gd name="T0" fmla="*/ 1 w 15"/>
                <a:gd name="T1" fmla="*/ 11 h 16"/>
                <a:gd name="T2" fmla="*/ 3 w 15"/>
                <a:gd name="T3" fmla="*/ 2 h 16"/>
                <a:gd name="T4" fmla="*/ 14 w 15"/>
                <a:gd name="T5" fmla="*/ 6 h 16"/>
                <a:gd name="T6" fmla="*/ 10 w 15"/>
                <a:gd name="T7" fmla="*/ 15 h 16"/>
                <a:gd name="T8" fmla="*/ 1 w 15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" y="11"/>
                  </a:moveTo>
                  <a:cubicBezTo>
                    <a:pt x="0" y="8"/>
                    <a:pt x="1" y="3"/>
                    <a:pt x="3" y="2"/>
                  </a:cubicBezTo>
                  <a:cubicBezTo>
                    <a:pt x="6" y="0"/>
                    <a:pt x="11" y="2"/>
                    <a:pt x="14" y="6"/>
                  </a:cubicBezTo>
                  <a:cubicBezTo>
                    <a:pt x="15" y="9"/>
                    <a:pt x="14" y="13"/>
                    <a:pt x="10" y="15"/>
                  </a:cubicBezTo>
                  <a:cubicBezTo>
                    <a:pt x="7" y="16"/>
                    <a:pt x="3" y="15"/>
                    <a:pt x="1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7870826" y="4930775"/>
              <a:ext cx="11113" cy="11113"/>
            </a:xfrm>
            <a:custGeom>
              <a:avLst/>
              <a:gdLst>
                <a:gd name="T0" fmla="*/ 2 w 16"/>
                <a:gd name="T1" fmla="*/ 11 h 16"/>
                <a:gd name="T2" fmla="*/ 6 w 16"/>
                <a:gd name="T3" fmla="*/ 1 h 16"/>
                <a:gd name="T4" fmla="*/ 15 w 16"/>
                <a:gd name="T5" fmla="*/ 5 h 16"/>
                <a:gd name="T6" fmla="*/ 11 w 16"/>
                <a:gd name="T7" fmla="*/ 14 h 16"/>
                <a:gd name="T8" fmla="*/ 2 w 16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2" y="11"/>
                  </a:moveTo>
                  <a:cubicBezTo>
                    <a:pt x="0" y="7"/>
                    <a:pt x="2" y="3"/>
                    <a:pt x="6" y="1"/>
                  </a:cubicBezTo>
                  <a:cubicBezTo>
                    <a:pt x="9" y="0"/>
                    <a:pt x="13" y="1"/>
                    <a:pt x="15" y="5"/>
                  </a:cubicBezTo>
                  <a:cubicBezTo>
                    <a:pt x="16" y="8"/>
                    <a:pt x="15" y="12"/>
                    <a:pt x="11" y="14"/>
                  </a:cubicBezTo>
                  <a:cubicBezTo>
                    <a:pt x="8" y="16"/>
                    <a:pt x="4" y="14"/>
                    <a:pt x="2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7627938" y="4665663"/>
              <a:ext cx="39688" cy="28575"/>
            </a:xfrm>
            <a:custGeom>
              <a:avLst/>
              <a:gdLst>
                <a:gd name="T0" fmla="*/ 4 w 25"/>
                <a:gd name="T1" fmla="*/ 0 h 18"/>
                <a:gd name="T2" fmla="*/ 0 w 25"/>
                <a:gd name="T3" fmla="*/ 8 h 18"/>
                <a:gd name="T4" fmla="*/ 1 w 25"/>
                <a:gd name="T5" fmla="*/ 9 h 18"/>
                <a:gd name="T6" fmla="*/ 3 w 25"/>
                <a:gd name="T7" fmla="*/ 7 h 18"/>
                <a:gd name="T8" fmla="*/ 20 w 25"/>
                <a:gd name="T9" fmla="*/ 16 h 18"/>
                <a:gd name="T10" fmla="*/ 20 w 25"/>
                <a:gd name="T11" fmla="*/ 18 h 18"/>
                <a:gd name="T12" fmla="*/ 22 w 25"/>
                <a:gd name="T13" fmla="*/ 18 h 18"/>
                <a:gd name="T14" fmla="*/ 25 w 25"/>
                <a:gd name="T15" fmla="*/ 12 h 18"/>
                <a:gd name="T16" fmla="*/ 24 w 25"/>
                <a:gd name="T17" fmla="*/ 11 h 18"/>
                <a:gd name="T18" fmla="*/ 22 w 25"/>
                <a:gd name="T19" fmla="*/ 12 h 18"/>
                <a:gd name="T20" fmla="*/ 5 w 25"/>
                <a:gd name="T21" fmla="*/ 3 h 18"/>
                <a:gd name="T22" fmla="*/ 5 w 25"/>
                <a:gd name="T23" fmla="*/ 1 h 18"/>
                <a:gd name="T24" fmla="*/ 4 w 25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8">
                  <a:moveTo>
                    <a:pt x="4" y="0"/>
                  </a:moveTo>
                  <a:lnTo>
                    <a:pt x="0" y="8"/>
                  </a:lnTo>
                  <a:lnTo>
                    <a:pt x="1" y="9"/>
                  </a:lnTo>
                  <a:lnTo>
                    <a:pt x="3" y="7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5" y="12"/>
                  </a:lnTo>
                  <a:lnTo>
                    <a:pt x="24" y="11"/>
                  </a:lnTo>
                  <a:lnTo>
                    <a:pt x="22" y="12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7613651" y="4684713"/>
              <a:ext cx="46038" cy="44450"/>
            </a:xfrm>
            <a:custGeom>
              <a:avLst/>
              <a:gdLst>
                <a:gd name="T0" fmla="*/ 24 w 29"/>
                <a:gd name="T1" fmla="*/ 23 h 28"/>
                <a:gd name="T2" fmla="*/ 23 w 29"/>
                <a:gd name="T3" fmla="*/ 22 h 28"/>
                <a:gd name="T4" fmla="*/ 22 w 29"/>
                <a:gd name="T5" fmla="*/ 23 h 28"/>
                <a:gd name="T6" fmla="*/ 9 w 29"/>
                <a:gd name="T7" fmla="*/ 20 h 28"/>
                <a:gd name="T8" fmla="*/ 27 w 29"/>
                <a:gd name="T9" fmla="*/ 13 h 28"/>
                <a:gd name="T10" fmla="*/ 29 w 29"/>
                <a:gd name="T11" fmla="*/ 9 h 28"/>
                <a:gd name="T12" fmla="*/ 28 w 29"/>
                <a:gd name="T13" fmla="*/ 8 h 28"/>
                <a:gd name="T14" fmla="*/ 27 w 29"/>
                <a:gd name="T15" fmla="*/ 9 h 28"/>
                <a:gd name="T16" fmla="*/ 9 w 29"/>
                <a:gd name="T17" fmla="*/ 2 h 28"/>
                <a:gd name="T18" fmla="*/ 9 w 29"/>
                <a:gd name="T19" fmla="*/ 0 h 28"/>
                <a:gd name="T20" fmla="*/ 7 w 29"/>
                <a:gd name="T21" fmla="*/ 0 h 28"/>
                <a:gd name="T22" fmla="*/ 5 w 29"/>
                <a:gd name="T23" fmla="*/ 6 h 28"/>
                <a:gd name="T24" fmla="*/ 7 w 29"/>
                <a:gd name="T25" fmla="*/ 6 h 28"/>
                <a:gd name="T26" fmla="*/ 8 w 29"/>
                <a:gd name="T27" fmla="*/ 6 h 28"/>
                <a:gd name="T28" fmla="*/ 21 w 29"/>
                <a:gd name="T29" fmla="*/ 11 h 28"/>
                <a:gd name="T30" fmla="*/ 1 w 29"/>
                <a:gd name="T31" fmla="*/ 18 h 28"/>
                <a:gd name="T32" fmla="*/ 0 w 29"/>
                <a:gd name="T33" fmla="*/ 22 h 28"/>
                <a:gd name="T34" fmla="*/ 21 w 29"/>
                <a:gd name="T35" fmla="*/ 26 h 28"/>
                <a:gd name="T36" fmla="*/ 22 w 29"/>
                <a:gd name="T37" fmla="*/ 27 h 28"/>
                <a:gd name="T38" fmla="*/ 23 w 29"/>
                <a:gd name="T39" fmla="*/ 28 h 28"/>
                <a:gd name="T40" fmla="*/ 24 w 29"/>
                <a:gd name="T41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28">
                  <a:moveTo>
                    <a:pt x="24" y="23"/>
                  </a:moveTo>
                  <a:lnTo>
                    <a:pt x="23" y="22"/>
                  </a:lnTo>
                  <a:lnTo>
                    <a:pt x="22" y="23"/>
                  </a:lnTo>
                  <a:lnTo>
                    <a:pt x="9" y="20"/>
                  </a:lnTo>
                  <a:lnTo>
                    <a:pt x="27" y="13"/>
                  </a:lnTo>
                  <a:lnTo>
                    <a:pt x="29" y="9"/>
                  </a:lnTo>
                  <a:lnTo>
                    <a:pt x="28" y="8"/>
                  </a:lnTo>
                  <a:lnTo>
                    <a:pt x="27" y="9"/>
                  </a:lnTo>
                  <a:lnTo>
                    <a:pt x="9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21" y="11"/>
                  </a:lnTo>
                  <a:lnTo>
                    <a:pt x="1" y="18"/>
                  </a:lnTo>
                  <a:lnTo>
                    <a:pt x="0" y="22"/>
                  </a:lnTo>
                  <a:lnTo>
                    <a:pt x="21" y="26"/>
                  </a:lnTo>
                  <a:lnTo>
                    <a:pt x="22" y="27"/>
                  </a:lnTo>
                  <a:lnTo>
                    <a:pt x="23" y="28"/>
                  </a:lnTo>
                  <a:lnTo>
                    <a:pt x="2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7677151" y="4889500"/>
              <a:ext cx="39688" cy="39688"/>
            </a:xfrm>
            <a:custGeom>
              <a:avLst/>
              <a:gdLst>
                <a:gd name="T0" fmla="*/ 63 w 63"/>
                <a:gd name="T1" fmla="*/ 30 h 63"/>
                <a:gd name="T2" fmla="*/ 63 w 63"/>
                <a:gd name="T3" fmla="*/ 30 h 63"/>
                <a:gd name="T4" fmla="*/ 56 w 63"/>
                <a:gd name="T5" fmla="*/ 9 h 63"/>
                <a:gd name="T6" fmla="*/ 55 w 63"/>
                <a:gd name="T7" fmla="*/ 8 h 63"/>
                <a:gd name="T8" fmla="*/ 55 w 63"/>
                <a:gd name="T9" fmla="*/ 7 h 63"/>
                <a:gd name="T10" fmla="*/ 55 w 63"/>
                <a:gd name="T11" fmla="*/ 7 h 63"/>
                <a:gd name="T12" fmla="*/ 54 w 63"/>
                <a:gd name="T13" fmla="*/ 7 h 63"/>
                <a:gd name="T14" fmla="*/ 54 w 63"/>
                <a:gd name="T15" fmla="*/ 6 h 63"/>
                <a:gd name="T16" fmla="*/ 32 w 63"/>
                <a:gd name="T17" fmla="*/ 0 h 63"/>
                <a:gd name="T18" fmla="*/ 9 w 63"/>
                <a:gd name="T19" fmla="*/ 14 h 63"/>
                <a:gd name="T20" fmla="*/ 11 w 63"/>
                <a:gd name="T21" fmla="*/ 53 h 63"/>
                <a:gd name="T22" fmla="*/ 11 w 63"/>
                <a:gd name="T23" fmla="*/ 53 h 63"/>
                <a:gd name="T24" fmla="*/ 11 w 63"/>
                <a:gd name="T25" fmla="*/ 53 h 63"/>
                <a:gd name="T26" fmla="*/ 11 w 63"/>
                <a:gd name="T27" fmla="*/ 53 h 63"/>
                <a:gd name="T28" fmla="*/ 11 w 63"/>
                <a:gd name="T29" fmla="*/ 53 h 63"/>
                <a:gd name="T30" fmla="*/ 51 w 63"/>
                <a:gd name="T31" fmla="*/ 53 h 63"/>
                <a:gd name="T32" fmla="*/ 63 w 63"/>
                <a:gd name="T33" fmla="*/ 30 h 63"/>
                <a:gd name="T34" fmla="*/ 43 w 63"/>
                <a:gd name="T35" fmla="*/ 41 h 63"/>
                <a:gd name="T36" fmla="*/ 26 w 63"/>
                <a:gd name="T37" fmla="*/ 50 h 63"/>
                <a:gd name="T38" fmla="*/ 17 w 63"/>
                <a:gd name="T39" fmla="*/ 47 h 63"/>
                <a:gd name="T40" fmla="*/ 16 w 63"/>
                <a:gd name="T41" fmla="*/ 46 h 63"/>
                <a:gd name="T42" fmla="*/ 13 w 63"/>
                <a:gd name="T43" fmla="*/ 38 h 63"/>
                <a:gd name="T44" fmla="*/ 22 w 63"/>
                <a:gd name="T45" fmla="*/ 19 h 63"/>
                <a:gd name="T46" fmla="*/ 48 w 63"/>
                <a:gd name="T47" fmla="*/ 12 h 63"/>
                <a:gd name="T48" fmla="*/ 50 w 63"/>
                <a:gd name="T49" fmla="*/ 12 h 63"/>
                <a:gd name="T50" fmla="*/ 43 w 63"/>
                <a:gd name="T51" fmla="*/ 4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" h="63">
                  <a:moveTo>
                    <a:pt x="63" y="30"/>
                  </a:moveTo>
                  <a:cubicBezTo>
                    <a:pt x="63" y="30"/>
                    <a:pt x="63" y="30"/>
                    <a:pt x="63" y="30"/>
                  </a:cubicBezTo>
                  <a:cubicBezTo>
                    <a:pt x="63" y="21"/>
                    <a:pt x="62" y="14"/>
                    <a:pt x="56" y="9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4" y="7"/>
                    <a:pt x="54" y="7"/>
                    <a:pt x="54" y="7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48" y="1"/>
                    <a:pt x="40" y="0"/>
                    <a:pt x="32" y="0"/>
                  </a:cubicBezTo>
                  <a:cubicBezTo>
                    <a:pt x="23" y="1"/>
                    <a:pt x="15" y="6"/>
                    <a:pt x="9" y="14"/>
                  </a:cubicBezTo>
                  <a:cubicBezTo>
                    <a:pt x="0" y="26"/>
                    <a:pt x="0" y="41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24" y="63"/>
                    <a:pt x="39" y="62"/>
                    <a:pt x="51" y="53"/>
                  </a:cubicBezTo>
                  <a:cubicBezTo>
                    <a:pt x="58" y="47"/>
                    <a:pt x="62" y="38"/>
                    <a:pt x="63" y="30"/>
                  </a:cubicBezTo>
                  <a:moveTo>
                    <a:pt x="43" y="41"/>
                  </a:moveTo>
                  <a:cubicBezTo>
                    <a:pt x="42" y="43"/>
                    <a:pt x="34" y="50"/>
                    <a:pt x="26" y="50"/>
                  </a:cubicBezTo>
                  <a:cubicBezTo>
                    <a:pt x="23" y="50"/>
                    <a:pt x="20" y="49"/>
                    <a:pt x="17" y="47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4" y="44"/>
                    <a:pt x="13" y="41"/>
                    <a:pt x="13" y="38"/>
                  </a:cubicBezTo>
                  <a:cubicBezTo>
                    <a:pt x="12" y="32"/>
                    <a:pt x="18" y="23"/>
                    <a:pt x="22" y="19"/>
                  </a:cubicBezTo>
                  <a:cubicBezTo>
                    <a:pt x="26" y="16"/>
                    <a:pt x="38" y="3"/>
                    <a:pt x="48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9" y="22"/>
                    <a:pt x="46" y="38"/>
                    <a:pt x="43" y="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762876" y="4924425"/>
              <a:ext cx="20638" cy="38100"/>
            </a:xfrm>
            <a:custGeom>
              <a:avLst/>
              <a:gdLst>
                <a:gd name="T0" fmla="*/ 0 w 13"/>
                <a:gd name="T1" fmla="*/ 23 h 24"/>
                <a:gd name="T2" fmla="*/ 8 w 13"/>
                <a:gd name="T3" fmla="*/ 24 h 24"/>
                <a:gd name="T4" fmla="*/ 8 w 13"/>
                <a:gd name="T5" fmla="*/ 24 h 24"/>
                <a:gd name="T6" fmla="*/ 7 w 13"/>
                <a:gd name="T7" fmla="*/ 22 h 24"/>
                <a:gd name="T8" fmla="*/ 11 w 13"/>
                <a:gd name="T9" fmla="*/ 3 h 24"/>
                <a:gd name="T10" fmla="*/ 12 w 13"/>
                <a:gd name="T11" fmla="*/ 3 h 24"/>
                <a:gd name="T12" fmla="*/ 13 w 13"/>
                <a:gd name="T13" fmla="*/ 1 h 24"/>
                <a:gd name="T14" fmla="*/ 5 w 13"/>
                <a:gd name="T15" fmla="*/ 0 h 24"/>
                <a:gd name="T16" fmla="*/ 5 w 13"/>
                <a:gd name="T17" fmla="*/ 1 h 24"/>
                <a:gd name="T18" fmla="*/ 6 w 13"/>
                <a:gd name="T19" fmla="*/ 2 h 24"/>
                <a:gd name="T20" fmla="*/ 3 w 13"/>
                <a:gd name="T21" fmla="*/ 21 h 24"/>
                <a:gd name="T22" fmla="*/ 1 w 13"/>
                <a:gd name="T23" fmla="*/ 22 h 24"/>
                <a:gd name="T24" fmla="*/ 0 w 13"/>
                <a:gd name="T25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24">
                  <a:moveTo>
                    <a:pt x="0" y="23"/>
                  </a:moveTo>
                  <a:lnTo>
                    <a:pt x="8" y="24"/>
                  </a:lnTo>
                  <a:lnTo>
                    <a:pt x="8" y="24"/>
                  </a:lnTo>
                  <a:lnTo>
                    <a:pt x="7" y="22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3" y="1"/>
                  </a:lnTo>
                  <a:lnTo>
                    <a:pt x="5" y="0"/>
                  </a:lnTo>
                  <a:lnTo>
                    <a:pt x="5" y="1"/>
                  </a:lnTo>
                  <a:lnTo>
                    <a:pt x="6" y="2"/>
                  </a:lnTo>
                  <a:lnTo>
                    <a:pt x="3" y="21"/>
                  </a:lnTo>
                  <a:lnTo>
                    <a:pt x="1" y="22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824788" y="4922838"/>
              <a:ext cx="42863" cy="42863"/>
            </a:xfrm>
            <a:custGeom>
              <a:avLst/>
              <a:gdLst>
                <a:gd name="T0" fmla="*/ 59 w 66"/>
                <a:gd name="T1" fmla="*/ 37 h 66"/>
                <a:gd name="T2" fmla="*/ 62 w 66"/>
                <a:gd name="T3" fmla="*/ 37 h 66"/>
                <a:gd name="T4" fmla="*/ 66 w 66"/>
                <a:gd name="T5" fmla="*/ 50 h 66"/>
                <a:gd name="T6" fmla="*/ 46 w 66"/>
                <a:gd name="T7" fmla="*/ 62 h 66"/>
                <a:gd name="T8" fmla="*/ 8 w 66"/>
                <a:gd name="T9" fmla="*/ 40 h 66"/>
                <a:gd name="T10" fmla="*/ 33 w 66"/>
                <a:gd name="T11" fmla="*/ 2 h 66"/>
                <a:gd name="T12" fmla="*/ 48 w 66"/>
                <a:gd name="T13" fmla="*/ 0 h 66"/>
                <a:gd name="T14" fmla="*/ 52 w 66"/>
                <a:gd name="T15" fmla="*/ 12 h 66"/>
                <a:gd name="T16" fmla="*/ 49 w 66"/>
                <a:gd name="T17" fmla="*/ 14 h 66"/>
                <a:gd name="T18" fmla="*/ 32 w 66"/>
                <a:gd name="T19" fmla="*/ 9 h 66"/>
                <a:gd name="T20" fmla="*/ 19 w 66"/>
                <a:gd name="T21" fmla="*/ 32 h 66"/>
                <a:gd name="T22" fmla="*/ 48 w 66"/>
                <a:gd name="T23" fmla="*/ 25 h 66"/>
                <a:gd name="T24" fmla="*/ 50 w 66"/>
                <a:gd name="T25" fmla="*/ 20 h 66"/>
                <a:gd name="T26" fmla="*/ 53 w 66"/>
                <a:gd name="T27" fmla="*/ 19 h 66"/>
                <a:gd name="T28" fmla="*/ 57 w 66"/>
                <a:gd name="T29" fmla="*/ 32 h 66"/>
                <a:gd name="T30" fmla="*/ 54 w 66"/>
                <a:gd name="T31" fmla="*/ 33 h 66"/>
                <a:gd name="T32" fmla="*/ 51 w 66"/>
                <a:gd name="T33" fmla="*/ 31 h 66"/>
                <a:gd name="T34" fmla="*/ 22 w 66"/>
                <a:gd name="T35" fmla="*/ 38 h 66"/>
                <a:gd name="T36" fmla="*/ 45 w 66"/>
                <a:gd name="T37" fmla="*/ 55 h 66"/>
                <a:gd name="T38" fmla="*/ 59 w 66"/>
                <a:gd name="T39" fmla="*/ 3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" h="66">
                  <a:moveTo>
                    <a:pt x="59" y="37"/>
                  </a:moveTo>
                  <a:cubicBezTo>
                    <a:pt x="62" y="37"/>
                    <a:pt x="62" y="37"/>
                    <a:pt x="62" y="37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0" y="57"/>
                    <a:pt x="55" y="60"/>
                    <a:pt x="46" y="62"/>
                  </a:cubicBezTo>
                  <a:cubicBezTo>
                    <a:pt x="29" y="66"/>
                    <a:pt x="13" y="62"/>
                    <a:pt x="8" y="40"/>
                  </a:cubicBezTo>
                  <a:cubicBezTo>
                    <a:pt x="0" y="16"/>
                    <a:pt x="16" y="7"/>
                    <a:pt x="33" y="2"/>
                  </a:cubicBezTo>
                  <a:cubicBezTo>
                    <a:pt x="39" y="0"/>
                    <a:pt x="43" y="0"/>
                    <a:pt x="48" y="0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5" y="9"/>
                    <a:pt x="38" y="7"/>
                    <a:pt x="32" y="9"/>
                  </a:cubicBezTo>
                  <a:cubicBezTo>
                    <a:pt x="22" y="11"/>
                    <a:pt x="16" y="22"/>
                    <a:pt x="19" y="32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3" y="49"/>
                    <a:pt x="34" y="57"/>
                    <a:pt x="45" y="55"/>
                  </a:cubicBezTo>
                  <a:cubicBezTo>
                    <a:pt x="52" y="53"/>
                    <a:pt x="60" y="46"/>
                    <a:pt x="59" y="3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7642226" y="4854575"/>
              <a:ext cx="50800" cy="49213"/>
            </a:xfrm>
            <a:custGeom>
              <a:avLst/>
              <a:gdLst>
                <a:gd name="T0" fmla="*/ 29 w 32"/>
                <a:gd name="T1" fmla="*/ 11 h 31"/>
                <a:gd name="T2" fmla="*/ 28 w 32"/>
                <a:gd name="T3" fmla="*/ 12 h 31"/>
                <a:gd name="T4" fmla="*/ 28 w 32"/>
                <a:gd name="T5" fmla="*/ 13 h 31"/>
                <a:gd name="T6" fmla="*/ 18 w 32"/>
                <a:gd name="T7" fmla="*/ 23 h 31"/>
                <a:gd name="T8" fmla="*/ 22 w 32"/>
                <a:gd name="T9" fmla="*/ 3 h 31"/>
                <a:gd name="T10" fmla="*/ 19 w 32"/>
                <a:gd name="T11" fmla="*/ 0 h 31"/>
                <a:gd name="T12" fmla="*/ 19 w 32"/>
                <a:gd name="T13" fmla="*/ 1 h 31"/>
                <a:gd name="T14" fmla="*/ 18 w 32"/>
                <a:gd name="T15" fmla="*/ 2 h 31"/>
                <a:gd name="T16" fmla="*/ 3 w 32"/>
                <a:gd name="T17" fmla="*/ 13 h 31"/>
                <a:gd name="T18" fmla="*/ 1 w 32"/>
                <a:gd name="T19" fmla="*/ 12 h 31"/>
                <a:gd name="T20" fmla="*/ 0 w 32"/>
                <a:gd name="T21" fmla="*/ 13 h 31"/>
                <a:gd name="T22" fmla="*/ 4 w 32"/>
                <a:gd name="T23" fmla="*/ 18 h 31"/>
                <a:gd name="T24" fmla="*/ 5 w 32"/>
                <a:gd name="T25" fmla="*/ 17 h 31"/>
                <a:gd name="T26" fmla="*/ 5 w 32"/>
                <a:gd name="T27" fmla="*/ 15 h 31"/>
                <a:gd name="T28" fmla="*/ 17 w 32"/>
                <a:gd name="T29" fmla="*/ 8 h 31"/>
                <a:gd name="T30" fmla="*/ 12 w 32"/>
                <a:gd name="T31" fmla="*/ 28 h 31"/>
                <a:gd name="T32" fmla="*/ 14 w 32"/>
                <a:gd name="T33" fmla="*/ 31 h 31"/>
                <a:gd name="T34" fmla="*/ 30 w 32"/>
                <a:gd name="T35" fmla="*/ 16 h 31"/>
                <a:gd name="T36" fmla="*/ 31 w 32"/>
                <a:gd name="T37" fmla="*/ 15 h 31"/>
                <a:gd name="T38" fmla="*/ 32 w 32"/>
                <a:gd name="T39" fmla="*/ 15 h 31"/>
                <a:gd name="T40" fmla="*/ 29 w 32"/>
                <a:gd name="T41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1">
                  <a:moveTo>
                    <a:pt x="29" y="11"/>
                  </a:moveTo>
                  <a:lnTo>
                    <a:pt x="28" y="12"/>
                  </a:lnTo>
                  <a:lnTo>
                    <a:pt x="28" y="13"/>
                  </a:lnTo>
                  <a:lnTo>
                    <a:pt x="18" y="23"/>
                  </a:lnTo>
                  <a:lnTo>
                    <a:pt x="22" y="3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18" y="2"/>
                  </a:lnTo>
                  <a:lnTo>
                    <a:pt x="3" y="13"/>
                  </a:lnTo>
                  <a:lnTo>
                    <a:pt x="1" y="12"/>
                  </a:lnTo>
                  <a:lnTo>
                    <a:pt x="0" y="13"/>
                  </a:lnTo>
                  <a:lnTo>
                    <a:pt x="4" y="18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17" y="8"/>
                  </a:lnTo>
                  <a:lnTo>
                    <a:pt x="12" y="28"/>
                  </a:lnTo>
                  <a:lnTo>
                    <a:pt x="14" y="31"/>
                  </a:lnTo>
                  <a:lnTo>
                    <a:pt x="30" y="16"/>
                  </a:lnTo>
                  <a:lnTo>
                    <a:pt x="31" y="15"/>
                  </a:lnTo>
                  <a:lnTo>
                    <a:pt x="32" y="15"/>
                  </a:lnTo>
                  <a:lnTo>
                    <a:pt x="29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7786688" y="4927600"/>
              <a:ext cx="36513" cy="38100"/>
            </a:xfrm>
            <a:custGeom>
              <a:avLst/>
              <a:gdLst>
                <a:gd name="T0" fmla="*/ 17 w 23"/>
                <a:gd name="T1" fmla="*/ 1 h 24"/>
                <a:gd name="T2" fmla="*/ 17 w 23"/>
                <a:gd name="T3" fmla="*/ 2 h 24"/>
                <a:gd name="T4" fmla="*/ 18 w 23"/>
                <a:gd name="T5" fmla="*/ 3 h 24"/>
                <a:gd name="T6" fmla="*/ 19 w 23"/>
                <a:gd name="T7" fmla="*/ 17 h 24"/>
                <a:gd name="T8" fmla="*/ 6 w 23"/>
                <a:gd name="T9" fmla="*/ 0 h 24"/>
                <a:gd name="T10" fmla="*/ 2 w 23"/>
                <a:gd name="T11" fmla="*/ 0 h 24"/>
                <a:gd name="T12" fmla="*/ 2 w 23"/>
                <a:gd name="T13" fmla="*/ 1 h 24"/>
                <a:gd name="T14" fmla="*/ 3 w 23"/>
                <a:gd name="T15" fmla="*/ 2 h 24"/>
                <a:gd name="T16" fmla="*/ 1 w 23"/>
                <a:gd name="T17" fmla="*/ 22 h 24"/>
                <a:gd name="T18" fmla="*/ 0 w 23"/>
                <a:gd name="T19" fmla="*/ 22 h 24"/>
                <a:gd name="T20" fmla="*/ 0 w 23"/>
                <a:gd name="T21" fmla="*/ 24 h 24"/>
                <a:gd name="T22" fmla="*/ 6 w 23"/>
                <a:gd name="T23" fmla="*/ 24 h 24"/>
                <a:gd name="T24" fmla="*/ 6 w 23"/>
                <a:gd name="T25" fmla="*/ 22 h 24"/>
                <a:gd name="T26" fmla="*/ 5 w 23"/>
                <a:gd name="T27" fmla="*/ 21 h 24"/>
                <a:gd name="T28" fmla="*/ 6 w 23"/>
                <a:gd name="T29" fmla="*/ 8 h 24"/>
                <a:gd name="T30" fmla="*/ 20 w 23"/>
                <a:gd name="T31" fmla="*/ 24 h 24"/>
                <a:gd name="T32" fmla="*/ 23 w 23"/>
                <a:gd name="T33" fmla="*/ 24 h 24"/>
                <a:gd name="T34" fmla="*/ 21 w 23"/>
                <a:gd name="T35" fmla="*/ 3 h 24"/>
                <a:gd name="T36" fmla="*/ 22 w 23"/>
                <a:gd name="T37" fmla="*/ 2 h 24"/>
                <a:gd name="T38" fmla="*/ 22 w 23"/>
                <a:gd name="T39" fmla="*/ 1 h 24"/>
                <a:gd name="T40" fmla="*/ 17 w 23"/>
                <a:gd name="T41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" h="24">
                  <a:moveTo>
                    <a:pt x="17" y="1"/>
                  </a:moveTo>
                  <a:lnTo>
                    <a:pt x="17" y="2"/>
                  </a:lnTo>
                  <a:lnTo>
                    <a:pt x="18" y="3"/>
                  </a:lnTo>
                  <a:lnTo>
                    <a:pt x="19" y="17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2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5" y="21"/>
                  </a:lnTo>
                  <a:lnTo>
                    <a:pt x="6" y="8"/>
                  </a:lnTo>
                  <a:lnTo>
                    <a:pt x="20" y="24"/>
                  </a:lnTo>
                  <a:lnTo>
                    <a:pt x="23" y="24"/>
                  </a:lnTo>
                  <a:lnTo>
                    <a:pt x="21" y="3"/>
                  </a:lnTo>
                  <a:lnTo>
                    <a:pt x="22" y="2"/>
                  </a:lnTo>
                  <a:lnTo>
                    <a:pt x="22" y="1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7705726" y="4906963"/>
              <a:ext cx="52388" cy="50800"/>
            </a:xfrm>
            <a:custGeom>
              <a:avLst/>
              <a:gdLst>
                <a:gd name="T0" fmla="*/ 0 w 33"/>
                <a:gd name="T1" fmla="*/ 19 h 32"/>
                <a:gd name="T2" fmla="*/ 1 w 33"/>
                <a:gd name="T3" fmla="*/ 17 h 32"/>
                <a:gd name="T4" fmla="*/ 3 w 33"/>
                <a:gd name="T5" fmla="*/ 17 h 32"/>
                <a:gd name="T6" fmla="*/ 15 w 33"/>
                <a:gd name="T7" fmla="*/ 3 h 32"/>
                <a:gd name="T8" fmla="*/ 15 w 33"/>
                <a:gd name="T9" fmla="*/ 1 h 32"/>
                <a:gd name="T10" fmla="*/ 16 w 33"/>
                <a:gd name="T11" fmla="*/ 0 h 32"/>
                <a:gd name="T12" fmla="*/ 20 w 33"/>
                <a:gd name="T13" fmla="*/ 2 h 32"/>
                <a:gd name="T14" fmla="*/ 19 w 33"/>
                <a:gd name="T15" fmla="*/ 17 h 32"/>
                <a:gd name="T16" fmla="*/ 27 w 33"/>
                <a:gd name="T17" fmla="*/ 7 h 32"/>
                <a:gd name="T18" fmla="*/ 27 w 33"/>
                <a:gd name="T19" fmla="*/ 6 h 32"/>
                <a:gd name="T20" fmla="*/ 28 w 33"/>
                <a:gd name="T21" fmla="*/ 6 h 32"/>
                <a:gd name="T22" fmla="*/ 33 w 33"/>
                <a:gd name="T23" fmla="*/ 8 h 32"/>
                <a:gd name="T24" fmla="*/ 33 w 33"/>
                <a:gd name="T25" fmla="*/ 9 h 32"/>
                <a:gd name="T26" fmla="*/ 32 w 33"/>
                <a:gd name="T27" fmla="*/ 10 h 32"/>
                <a:gd name="T28" fmla="*/ 30 w 33"/>
                <a:gd name="T29" fmla="*/ 30 h 32"/>
                <a:gd name="T30" fmla="*/ 31 w 33"/>
                <a:gd name="T31" fmla="*/ 31 h 32"/>
                <a:gd name="T32" fmla="*/ 31 w 33"/>
                <a:gd name="T33" fmla="*/ 32 h 32"/>
                <a:gd name="T34" fmla="*/ 24 w 33"/>
                <a:gd name="T35" fmla="*/ 29 h 32"/>
                <a:gd name="T36" fmla="*/ 24 w 33"/>
                <a:gd name="T37" fmla="*/ 28 h 32"/>
                <a:gd name="T38" fmla="*/ 25 w 33"/>
                <a:gd name="T39" fmla="*/ 28 h 32"/>
                <a:gd name="T40" fmla="*/ 27 w 33"/>
                <a:gd name="T41" fmla="*/ 12 h 32"/>
                <a:gd name="T42" fmla="*/ 15 w 33"/>
                <a:gd name="T43" fmla="*/ 27 h 32"/>
                <a:gd name="T44" fmla="*/ 13 w 33"/>
                <a:gd name="T45" fmla="*/ 26 h 32"/>
                <a:gd name="T46" fmla="*/ 15 w 33"/>
                <a:gd name="T47" fmla="*/ 8 h 32"/>
                <a:gd name="T48" fmla="*/ 5 w 33"/>
                <a:gd name="T49" fmla="*/ 19 h 32"/>
                <a:gd name="T50" fmla="*/ 6 w 33"/>
                <a:gd name="T51" fmla="*/ 21 h 32"/>
                <a:gd name="T52" fmla="*/ 5 w 33"/>
                <a:gd name="T53" fmla="*/ 22 h 32"/>
                <a:gd name="T54" fmla="*/ 0 w 33"/>
                <a:gd name="T55" fmla="*/ 19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3" h="32">
                  <a:moveTo>
                    <a:pt x="0" y="19"/>
                  </a:moveTo>
                  <a:lnTo>
                    <a:pt x="1" y="17"/>
                  </a:lnTo>
                  <a:lnTo>
                    <a:pt x="3" y="17"/>
                  </a:lnTo>
                  <a:lnTo>
                    <a:pt x="15" y="3"/>
                  </a:lnTo>
                  <a:lnTo>
                    <a:pt x="15" y="1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19" y="17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2" y="10"/>
                  </a:lnTo>
                  <a:lnTo>
                    <a:pt x="30" y="30"/>
                  </a:lnTo>
                  <a:lnTo>
                    <a:pt x="31" y="31"/>
                  </a:lnTo>
                  <a:lnTo>
                    <a:pt x="31" y="32"/>
                  </a:lnTo>
                  <a:lnTo>
                    <a:pt x="24" y="29"/>
                  </a:lnTo>
                  <a:lnTo>
                    <a:pt x="24" y="28"/>
                  </a:lnTo>
                  <a:lnTo>
                    <a:pt x="25" y="28"/>
                  </a:lnTo>
                  <a:lnTo>
                    <a:pt x="27" y="12"/>
                  </a:lnTo>
                  <a:lnTo>
                    <a:pt x="15" y="27"/>
                  </a:lnTo>
                  <a:lnTo>
                    <a:pt x="13" y="26"/>
                  </a:lnTo>
                  <a:lnTo>
                    <a:pt x="15" y="8"/>
                  </a:lnTo>
                  <a:lnTo>
                    <a:pt x="5" y="19"/>
                  </a:lnTo>
                  <a:lnTo>
                    <a:pt x="6" y="21"/>
                  </a:lnTo>
                  <a:lnTo>
                    <a:pt x="5" y="2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7908926" y="4879975"/>
              <a:ext cx="46038" cy="46038"/>
            </a:xfrm>
            <a:custGeom>
              <a:avLst/>
              <a:gdLst>
                <a:gd name="T0" fmla="*/ 62 w 73"/>
                <a:gd name="T1" fmla="*/ 26 h 72"/>
                <a:gd name="T2" fmla="*/ 64 w 73"/>
                <a:gd name="T3" fmla="*/ 25 h 72"/>
                <a:gd name="T4" fmla="*/ 73 w 73"/>
                <a:gd name="T5" fmla="*/ 35 h 72"/>
                <a:gd name="T6" fmla="*/ 62 w 73"/>
                <a:gd name="T7" fmla="*/ 55 h 72"/>
                <a:gd name="T8" fmla="*/ 17 w 73"/>
                <a:gd name="T9" fmla="*/ 55 h 72"/>
                <a:gd name="T10" fmla="*/ 22 w 73"/>
                <a:gd name="T11" fmla="*/ 9 h 72"/>
                <a:gd name="T12" fmla="*/ 34 w 73"/>
                <a:gd name="T13" fmla="*/ 0 h 72"/>
                <a:gd name="T14" fmla="*/ 43 w 73"/>
                <a:gd name="T15" fmla="*/ 9 h 72"/>
                <a:gd name="T16" fmla="*/ 42 w 73"/>
                <a:gd name="T17" fmla="*/ 12 h 72"/>
                <a:gd name="T18" fmla="*/ 24 w 73"/>
                <a:gd name="T19" fmla="*/ 16 h 72"/>
                <a:gd name="T20" fmla="*/ 24 w 73"/>
                <a:gd name="T21" fmla="*/ 41 h 72"/>
                <a:gd name="T22" fmla="*/ 47 w 73"/>
                <a:gd name="T23" fmla="*/ 22 h 72"/>
                <a:gd name="T24" fmla="*/ 46 w 73"/>
                <a:gd name="T25" fmla="*/ 17 h 72"/>
                <a:gd name="T26" fmla="*/ 48 w 73"/>
                <a:gd name="T27" fmla="*/ 14 h 72"/>
                <a:gd name="T28" fmla="*/ 57 w 73"/>
                <a:gd name="T29" fmla="*/ 24 h 72"/>
                <a:gd name="T30" fmla="*/ 55 w 73"/>
                <a:gd name="T31" fmla="*/ 26 h 72"/>
                <a:gd name="T32" fmla="*/ 52 w 73"/>
                <a:gd name="T33" fmla="*/ 26 h 72"/>
                <a:gd name="T34" fmla="*/ 29 w 73"/>
                <a:gd name="T35" fmla="*/ 46 h 72"/>
                <a:gd name="T36" fmla="*/ 57 w 73"/>
                <a:gd name="T37" fmla="*/ 50 h 72"/>
                <a:gd name="T38" fmla="*/ 62 w 73"/>
                <a:gd name="T39" fmla="*/ 2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72">
                  <a:moveTo>
                    <a:pt x="62" y="26"/>
                  </a:moveTo>
                  <a:cubicBezTo>
                    <a:pt x="64" y="25"/>
                    <a:pt x="64" y="25"/>
                    <a:pt x="64" y="25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2" y="44"/>
                    <a:pt x="69" y="49"/>
                    <a:pt x="62" y="55"/>
                  </a:cubicBezTo>
                  <a:cubicBezTo>
                    <a:pt x="48" y="68"/>
                    <a:pt x="32" y="72"/>
                    <a:pt x="17" y="55"/>
                  </a:cubicBezTo>
                  <a:cubicBezTo>
                    <a:pt x="0" y="37"/>
                    <a:pt x="8" y="22"/>
                    <a:pt x="22" y="9"/>
                  </a:cubicBezTo>
                  <a:cubicBezTo>
                    <a:pt x="26" y="5"/>
                    <a:pt x="29" y="3"/>
                    <a:pt x="34" y="0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5" y="10"/>
                    <a:pt x="29" y="11"/>
                    <a:pt x="24" y="16"/>
                  </a:cubicBezTo>
                  <a:cubicBezTo>
                    <a:pt x="16" y="22"/>
                    <a:pt x="17" y="35"/>
                    <a:pt x="24" y="41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35" y="56"/>
                    <a:pt x="49" y="58"/>
                    <a:pt x="57" y="50"/>
                  </a:cubicBezTo>
                  <a:cubicBezTo>
                    <a:pt x="63" y="45"/>
                    <a:pt x="66" y="34"/>
                    <a:pt x="62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7970838" y="4703763"/>
              <a:ext cx="41275" cy="41275"/>
            </a:xfrm>
            <a:custGeom>
              <a:avLst/>
              <a:gdLst>
                <a:gd name="T0" fmla="*/ 37 w 67"/>
                <a:gd name="T1" fmla="*/ 5 h 65"/>
                <a:gd name="T2" fmla="*/ 37 w 67"/>
                <a:gd name="T3" fmla="*/ 3 h 65"/>
                <a:gd name="T4" fmla="*/ 50 w 67"/>
                <a:gd name="T5" fmla="*/ 0 h 65"/>
                <a:gd name="T6" fmla="*/ 63 w 67"/>
                <a:gd name="T7" fmla="*/ 19 h 65"/>
                <a:gd name="T8" fmla="*/ 41 w 67"/>
                <a:gd name="T9" fmla="*/ 58 h 65"/>
                <a:gd name="T10" fmla="*/ 2 w 67"/>
                <a:gd name="T11" fmla="*/ 32 h 65"/>
                <a:gd name="T12" fmla="*/ 0 w 67"/>
                <a:gd name="T13" fmla="*/ 18 h 65"/>
                <a:gd name="T14" fmla="*/ 12 w 67"/>
                <a:gd name="T15" fmla="*/ 15 h 65"/>
                <a:gd name="T16" fmla="*/ 14 w 67"/>
                <a:gd name="T17" fmla="*/ 17 h 65"/>
                <a:gd name="T18" fmla="*/ 9 w 67"/>
                <a:gd name="T19" fmla="*/ 34 h 65"/>
                <a:gd name="T20" fmla="*/ 31 w 67"/>
                <a:gd name="T21" fmla="*/ 46 h 65"/>
                <a:gd name="T22" fmla="*/ 25 w 67"/>
                <a:gd name="T23" fmla="*/ 17 h 65"/>
                <a:gd name="T24" fmla="*/ 20 w 67"/>
                <a:gd name="T25" fmla="*/ 15 h 65"/>
                <a:gd name="T26" fmla="*/ 19 w 67"/>
                <a:gd name="T27" fmla="*/ 12 h 65"/>
                <a:gd name="T28" fmla="*/ 33 w 67"/>
                <a:gd name="T29" fmla="*/ 9 h 65"/>
                <a:gd name="T30" fmla="*/ 33 w 67"/>
                <a:gd name="T31" fmla="*/ 11 h 65"/>
                <a:gd name="T32" fmla="*/ 31 w 67"/>
                <a:gd name="T33" fmla="*/ 15 h 65"/>
                <a:gd name="T34" fmla="*/ 39 w 67"/>
                <a:gd name="T35" fmla="*/ 43 h 65"/>
                <a:gd name="T36" fmla="*/ 56 w 67"/>
                <a:gd name="T37" fmla="*/ 21 h 65"/>
                <a:gd name="T38" fmla="*/ 37 w 67"/>
                <a:gd name="T39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65">
                  <a:moveTo>
                    <a:pt x="37" y="5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7" y="6"/>
                    <a:pt x="61" y="11"/>
                    <a:pt x="63" y="19"/>
                  </a:cubicBezTo>
                  <a:cubicBezTo>
                    <a:pt x="67" y="37"/>
                    <a:pt x="63" y="52"/>
                    <a:pt x="41" y="58"/>
                  </a:cubicBezTo>
                  <a:cubicBezTo>
                    <a:pt x="17" y="65"/>
                    <a:pt x="7" y="50"/>
                    <a:pt x="2" y="32"/>
                  </a:cubicBezTo>
                  <a:cubicBezTo>
                    <a:pt x="0" y="27"/>
                    <a:pt x="0" y="23"/>
                    <a:pt x="0" y="18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9" y="21"/>
                    <a:pt x="7" y="28"/>
                    <a:pt x="9" y="34"/>
                  </a:cubicBezTo>
                  <a:cubicBezTo>
                    <a:pt x="11" y="44"/>
                    <a:pt x="22" y="50"/>
                    <a:pt x="31" y="46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50" y="43"/>
                    <a:pt x="58" y="32"/>
                    <a:pt x="56" y="21"/>
                  </a:cubicBezTo>
                  <a:cubicBezTo>
                    <a:pt x="54" y="13"/>
                    <a:pt x="46" y="6"/>
                    <a:pt x="37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7954963" y="4657725"/>
              <a:ext cx="47625" cy="50800"/>
            </a:xfrm>
            <a:custGeom>
              <a:avLst/>
              <a:gdLst>
                <a:gd name="T0" fmla="*/ 67 w 73"/>
                <a:gd name="T1" fmla="*/ 40 h 80"/>
                <a:gd name="T2" fmla="*/ 52 w 73"/>
                <a:gd name="T3" fmla="*/ 48 h 80"/>
                <a:gd name="T4" fmla="*/ 54 w 73"/>
                <a:gd name="T5" fmla="*/ 17 h 80"/>
                <a:gd name="T6" fmla="*/ 41 w 73"/>
                <a:gd name="T7" fmla="*/ 0 h 80"/>
                <a:gd name="T8" fmla="*/ 39 w 73"/>
                <a:gd name="T9" fmla="*/ 1 h 80"/>
                <a:gd name="T10" fmla="*/ 43 w 73"/>
                <a:gd name="T11" fmla="*/ 11 h 80"/>
                <a:gd name="T12" fmla="*/ 43 w 73"/>
                <a:gd name="T13" fmla="*/ 31 h 80"/>
                <a:gd name="T14" fmla="*/ 19 w 73"/>
                <a:gd name="T15" fmla="*/ 23 h 80"/>
                <a:gd name="T16" fmla="*/ 5 w 73"/>
                <a:gd name="T17" fmla="*/ 51 h 80"/>
                <a:gd name="T18" fmla="*/ 18 w 73"/>
                <a:gd name="T19" fmla="*/ 80 h 80"/>
                <a:gd name="T20" fmla="*/ 22 w 73"/>
                <a:gd name="T21" fmla="*/ 78 h 80"/>
                <a:gd name="T22" fmla="*/ 23 w 73"/>
                <a:gd name="T23" fmla="*/ 75 h 80"/>
                <a:gd name="T24" fmla="*/ 68 w 73"/>
                <a:gd name="T25" fmla="*/ 52 h 80"/>
                <a:gd name="T26" fmla="*/ 71 w 73"/>
                <a:gd name="T27" fmla="*/ 54 h 80"/>
                <a:gd name="T28" fmla="*/ 73 w 73"/>
                <a:gd name="T29" fmla="*/ 54 h 80"/>
                <a:gd name="T30" fmla="*/ 67 w 73"/>
                <a:gd name="T31" fmla="*/ 40 h 80"/>
                <a:gd name="T32" fmla="*/ 17 w 73"/>
                <a:gd name="T33" fmla="*/ 66 h 80"/>
                <a:gd name="T34" fmla="*/ 23 w 73"/>
                <a:gd name="T35" fmla="*/ 33 h 80"/>
                <a:gd name="T36" fmla="*/ 45 w 73"/>
                <a:gd name="T37" fmla="*/ 51 h 80"/>
                <a:gd name="T38" fmla="*/ 17 w 73"/>
                <a:gd name="T3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80">
                  <a:moveTo>
                    <a:pt x="67" y="40"/>
                  </a:moveTo>
                  <a:cubicBezTo>
                    <a:pt x="52" y="48"/>
                    <a:pt x="52" y="48"/>
                    <a:pt x="52" y="48"/>
                  </a:cubicBezTo>
                  <a:cubicBezTo>
                    <a:pt x="52" y="36"/>
                    <a:pt x="55" y="24"/>
                    <a:pt x="54" y="17"/>
                  </a:cubicBezTo>
                  <a:cubicBezTo>
                    <a:pt x="51" y="8"/>
                    <a:pt x="49" y="6"/>
                    <a:pt x="41" y="0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41" y="5"/>
                    <a:pt x="42" y="5"/>
                    <a:pt x="43" y="11"/>
                  </a:cubicBezTo>
                  <a:cubicBezTo>
                    <a:pt x="46" y="18"/>
                    <a:pt x="45" y="23"/>
                    <a:pt x="43" y="31"/>
                  </a:cubicBezTo>
                  <a:cubicBezTo>
                    <a:pt x="39" y="23"/>
                    <a:pt x="29" y="20"/>
                    <a:pt x="19" y="23"/>
                  </a:cubicBezTo>
                  <a:cubicBezTo>
                    <a:pt x="7" y="26"/>
                    <a:pt x="0" y="39"/>
                    <a:pt x="5" y="51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3" y="54"/>
                    <a:pt x="73" y="54"/>
                    <a:pt x="73" y="54"/>
                  </a:cubicBezTo>
                  <a:lnTo>
                    <a:pt x="67" y="40"/>
                  </a:lnTo>
                  <a:close/>
                  <a:moveTo>
                    <a:pt x="17" y="66"/>
                  </a:moveTo>
                  <a:cubicBezTo>
                    <a:pt x="11" y="54"/>
                    <a:pt x="8" y="37"/>
                    <a:pt x="23" y="33"/>
                  </a:cubicBezTo>
                  <a:cubicBezTo>
                    <a:pt x="36" y="30"/>
                    <a:pt x="44" y="42"/>
                    <a:pt x="45" y="51"/>
                  </a:cubicBezTo>
                  <a:lnTo>
                    <a:pt x="17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7975601" y="4741863"/>
              <a:ext cx="39688" cy="44450"/>
            </a:xfrm>
            <a:custGeom>
              <a:avLst/>
              <a:gdLst>
                <a:gd name="T0" fmla="*/ 3 w 64"/>
                <a:gd name="T1" fmla="*/ 59 h 68"/>
                <a:gd name="T2" fmla="*/ 4 w 64"/>
                <a:gd name="T3" fmla="*/ 13 h 68"/>
                <a:gd name="T4" fmla="*/ 0 w 64"/>
                <a:gd name="T5" fmla="*/ 0 h 68"/>
                <a:gd name="T6" fmla="*/ 16 w 64"/>
                <a:gd name="T7" fmla="*/ 10 h 68"/>
                <a:gd name="T8" fmla="*/ 12 w 64"/>
                <a:gd name="T9" fmla="*/ 12 h 68"/>
                <a:gd name="T10" fmla="*/ 10 w 64"/>
                <a:gd name="T11" fmla="*/ 31 h 68"/>
                <a:gd name="T12" fmla="*/ 61 w 64"/>
                <a:gd name="T13" fmla="*/ 30 h 68"/>
                <a:gd name="T14" fmla="*/ 62 w 64"/>
                <a:gd name="T15" fmla="*/ 28 h 68"/>
                <a:gd name="T16" fmla="*/ 64 w 64"/>
                <a:gd name="T17" fmla="*/ 28 h 68"/>
                <a:gd name="T18" fmla="*/ 64 w 64"/>
                <a:gd name="T19" fmla="*/ 46 h 68"/>
                <a:gd name="T20" fmla="*/ 63 w 64"/>
                <a:gd name="T21" fmla="*/ 46 h 68"/>
                <a:gd name="T22" fmla="*/ 61 w 64"/>
                <a:gd name="T23" fmla="*/ 42 h 68"/>
                <a:gd name="T24" fmla="*/ 10 w 64"/>
                <a:gd name="T25" fmla="*/ 43 h 68"/>
                <a:gd name="T26" fmla="*/ 11 w 64"/>
                <a:gd name="T27" fmla="*/ 57 h 68"/>
                <a:gd name="T28" fmla="*/ 14 w 64"/>
                <a:gd name="T29" fmla="*/ 59 h 68"/>
                <a:gd name="T30" fmla="*/ 1 w 64"/>
                <a:gd name="T31" fmla="*/ 68 h 68"/>
                <a:gd name="T32" fmla="*/ 3 w 64"/>
                <a:gd name="T33" fmla="*/ 5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68">
                  <a:moveTo>
                    <a:pt x="3" y="59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4" y="11"/>
                    <a:pt x="13" y="11"/>
                    <a:pt x="12" y="12"/>
                  </a:cubicBezTo>
                  <a:cubicBezTo>
                    <a:pt x="10" y="14"/>
                    <a:pt x="10" y="20"/>
                    <a:pt x="10" y="31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8"/>
                    <a:pt x="10" y="56"/>
                    <a:pt x="11" y="57"/>
                  </a:cubicBezTo>
                  <a:cubicBezTo>
                    <a:pt x="12" y="58"/>
                    <a:pt x="13" y="59"/>
                    <a:pt x="14" y="59"/>
                  </a:cubicBezTo>
                  <a:cubicBezTo>
                    <a:pt x="1" y="68"/>
                    <a:pt x="1" y="68"/>
                    <a:pt x="1" y="68"/>
                  </a:cubicBezTo>
                  <a:lnTo>
                    <a:pt x="3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7974013" y="4789488"/>
              <a:ext cx="39688" cy="17463"/>
            </a:xfrm>
            <a:custGeom>
              <a:avLst/>
              <a:gdLst>
                <a:gd name="T0" fmla="*/ 24 w 25"/>
                <a:gd name="T1" fmla="*/ 11 h 11"/>
                <a:gd name="T2" fmla="*/ 25 w 25"/>
                <a:gd name="T3" fmla="*/ 3 h 11"/>
                <a:gd name="T4" fmla="*/ 24 w 25"/>
                <a:gd name="T5" fmla="*/ 3 h 11"/>
                <a:gd name="T6" fmla="*/ 23 w 25"/>
                <a:gd name="T7" fmla="*/ 4 h 11"/>
                <a:gd name="T8" fmla="*/ 3 w 25"/>
                <a:gd name="T9" fmla="*/ 1 h 11"/>
                <a:gd name="T10" fmla="*/ 3 w 25"/>
                <a:gd name="T11" fmla="*/ 0 h 11"/>
                <a:gd name="T12" fmla="*/ 1 w 25"/>
                <a:gd name="T13" fmla="*/ 0 h 11"/>
                <a:gd name="T14" fmla="*/ 0 w 25"/>
                <a:gd name="T15" fmla="*/ 7 h 11"/>
                <a:gd name="T16" fmla="*/ 1 w 25"/>
                <a:gd name="T17" fmla="*/ 7 h 11"/>
                <a:gd name="T18" fmla="*/ 3 w 25"/>
                <a:gd name="T19" fmla="*/ 6 h 11"/>
                <a:gd name="T20" fmla="*/ 22 w 25"/>
                <a:gd name="T21" fmla="*/ 9 h 11"/>
                <a:gd name="T22" fmla="*/ 23 w 25"/>
                <a:gd name="T23" fmla="*/ 11 h 11"/>
                <a:gd name="T24" fmla="*/ 24 w 25"/>
                <a:gd name="T2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1">
                  <a:moveTo>
                    <a:pt x="24" y="11"/>
                  </a:moveTo>
                  <a:lnTo>
                    <a:pt x="25" y="3"/>
                  </a:lnTo>
                  <a:lnTo>
                    <a:pt x="24" y="3"/>
                  </a:lnTo>
                  <a:lnTo>
                    <a:pt x="23" y="4"/>
                  </a:lnTo>
                  <a:lnTo>
                    <a:pt x="3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6"/>
                  </a:lnTo>
                  <a:lnTo>
                    <a:pt x="22" y="9"/>
                  </a:lnTo>
                  <a:lnTo>
                    <a:pt x="23" y="11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7962901" y="4805363"/>
              <a:ext cx="44450" cy="42863"/>
            </a:xfrm>
            <a:custGeom>
              <a:avLst/>
              <a:gdLst>
                <a:gd name="T0" fmla="*/ 54 w 70"/>
                <a:gd name="T1" fmla="*/ 13 h 67"/>
                <a:gd name="T2" fmla="*/ 56 w 70"/>
                <a:gd name="T3" fmla="*/ 11 h 67"/>
                <a:gd name="T4" fmla="*/ 68 w 70"/>
                <a:gd name="T5" fmla="*/ 16 h 67"/>
                <a:gd name="T6" fmla="*/ 66 w 70"/>
                <a:gd name="T7" fmla="*/ 41 h 67"/>
                <a:gd name="T8" fmla="*/ 22 w 70"/>
                <a:gd name="T9" fmla="*/ 58 h 67"/>
                <a:gd name="T10" fmla="*/ 10 w 70"/>
                <a:gd name="T11" fmla="*/ 13 h 67"/>
                <a:gd name="T12" fmla="*/ 17 w 70"/>
                <a:gd name="T13" fmla="*/ 0 h 67"/>
                <a:gd name="T14" fmla="*/ 30 w 70"/>
                <a:gd name="T15" fmla="*/ 5 h 67"/>
                <a:gd name="T16" fmla="*/ 29 w 70"/>
                <a:gd name="T17" fmla="*/ 8 h 67"/>
                <a:gd name="T18" fmla="*/ 15 w 70"/>
                <a:gd name="T19" fmla="*/ 17 h 67"/>
                <a:gd name="T20" fmla="*/ 26 w 70"/>
                <a:gd name="T21" fmla="*/ 42 h 67"/>
                <a:gd name="T22" fmla="*/ 59 w 70"/>
                <a:gd name="T23" fmla="*/ 36 h 67"/>
                <a:gd name="T24" fmla="*/ 54 w 70"/>
                <a:gd name="T25" fmla="*/ 1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67">
                  <a:moveTo>
                    <a:pt x="54" y="13"/>
                  </a:moveTo>
                  <a:cubicBezTo>
                    <a:pt x="56" y="11"/>
                    <a:pt x="56" y="11"/>
                    <a:pt x="56" y="11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70" y="25"/>
                    <a:pt x="70" y="32"/>
                    <a:pt x="66" y="41"/>
                  </a:cubicBezTo>
                  <a:cubicBezTo>
                    <a:pt x="57" y="57"/>
                    <a:pt x="45" y="67"/>
                    <a:pt x="22" y="58"/>
                  </a:cubicBezTo>
                  <a:cubicBezTo>
                    <a:pt x="0" y="48"/>
                    <a:pt x="3" y="30"/>
                    <a:pt x="10" y="13"/>
                  </a:cubicBezTo>
                  <a:cubicBezTo>
                    <a:pt x="12" y="8"/>
                    <a:pt x="14" y="5"/>
                    <a:pt x="17" y="0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3" y="8"/>
                    <a:pt x="18" y="12"/>
                    <a:pt x="15" y="17"/>
                  </a:cubicBezTo>
                  <a:cubicBezTo>
                    <a:pt x="10" y="27"/>
                    <a:pt x="17" y="35"/>
                    <a:pt x="26" y="42"/>
                  </a:cubicBezTo>
                  <a:cubicBezTo>
                    <a:pt x="35" y="49"/>
                    <a:pt x="54" y="46"/>
                    <a:pt x="59" y="36"/>
                  </a:cubicBezTo>
                  <a:cubicBezTo>
                    <a:pt x="62" y="29"/>
                    <a:pt x="60" y="20"/>
                    <a:pt x="54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7953376" y="4840288"/>
              <a:ext cx="39688" cy="28575"/>
            </a:xfrm>
            <a:custGeom>
              <a:avLst/>
              <a:gdLst>
                <a:gd name="T0" fmla="*/ 21 w 25"/>
                <a:gd name="T1" fmla="*/ 18 h 18"/>
                <a:gd name="T2" fmla="*/ 25 w 25"/>
                <a:gd name="T3" fmla="*/ 11 h 18"/>
                <a:gd name="T4" fmla="*/ 25 w 25"/>
                <a:gd name="T5" fmla="*/ 11 h 18"/>
                <a:gd name="T6" fmla="*/ 23 w 25"/>
                <a:gd name="T7" fmla="*/ 12 h 18"/>
                <a:gd name="T8" fmla="*/ 4 w 25"/>
                <a:gd name="T9" fmla="*/ 2 h 18"/>
                <a:gd name="T10" fmla="*/ 5 w 25"/>
                <a:gd name="T11" fmla="*/ 1 h 18"/>
                <a:gd name="T12" fmla="*/ 3 w 25"/>
                <a:gd name="T13" fmla="*/ 0 h 18"/>
                <a:gd name="T14" fmla="*/ 0 w 25"/>
                <a:gd name="T15" fmla="*/ 7 h 18"/>
                <a:gd name="T16" fmla="*/ 1 w 25"/>
                <a:gd name="T17" fmla="*/ 8 h 18"/>
                <a:gd name="T18" fmla="*/ 3 w 25"/>
                <a:gd name="T19" fmla="*/ 6 h 18"/>
                <a:gd name="T20" fmla="*/ 20 w 25"/>
                <a:gd name="T21" fmla="*/ 16 h 18"/>
                <a:gd name="T22" fmla="*/ 20 w 25"/>
                <a:gd name="T23" fmla="*/ 18 h 18"/>
                <a:gd name="T24" fmla="*/ 21 w 25"/>
                <a:gd name="T2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8">
                  <a:moveTo>
                    <a:pt x="21" y="18"/>
                  </a:moveTo>
                  <a:lnTo>
                    <a:pt x="25" y="11"/>
                  </a:lnTo>
                  <a:lnTo>
                    <a:pt x="25" y="11"/>
                  </a:lnTo>
                  <a:lnTo>
                    <a:pt x="23" y="12"/>
                  </a:lnTo>
                  <a:lnTo>
                    <a:pt x="4" y="2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6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1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935913" y="4864100"/>
              <a:ext cx="47625" cy="34925"/>
            </a:xfrm>
            <a:custGeom>
              <a:avLst/>
              <a:gdLst>
                <a:gd name="T0" fmla="*/ 46 w 76"/>
                <a:gd name="T1" fmla="*/ 55 h 55"/>
                <a:gd name="T2" fmla="*/ 76 w 76"/>
                <a:gd name="T3" fmla="*/ 21 h 55"/>
                <a:gd name="T4" fmla="*/ 69 w 76"/>
                <a:gd name="T5" fmla="*/ 5 h 55"/>
                <a:gd name="T6" fmla="*/ 65 w 76"/>
                <a:gd name="T7" fmla="*/ 10 h 55"/>
                <a:gd name="T8" fmla="*/ 66 w 76"/>
                <a:gd name="T9" fmla="*/ 20 h 55"/>
                <a:gd name="T10" fmla="*/ 53 w 76"/>
                <a:gd name="T11" fmla="*/ 38 h 55"/>
                <a:gd name="T12" fmla="*/ 15 w 76"/>
                <a:gd name="T13" fmla="*/ 7 h 55"/>
                <a:gd name="T14" fmla="*/ 17 w 76"/>
                <a:gd name="T15" fmla="*/ 3 h 55"/>
                <a:gd name="T16" fmla="*/ 13 w 76"/>
                <a:gd name="T17" fmla="*/ 0 h 55"/>
                <a:gd name="T18" fmla="*/ 0 w 76"/>
                <a:gd name="T19" fmla="*/ 17 h 55"/>
                <a:gd name="T20" fmla="*/ 4 w 76"/>
                <a:gd name="T21" fmla="*/ 19 h 55"/>
                <a:gd name="T22" fmla="*/ 8 w 76"/>
                <a:gd name="T23" fmla="*/ 17 h 55"/>
                <a:gd name="T24" fmla="*/ 45 w 76"/>
                <a:gd name="T25" fmla="*/ 48 h 55"/>
                <a:gd name="T26" fmla="*/ 45 w 76"/>
                <a:gd name="T27" fmla="*/ 53 h 55"/>
                <a:gd name="T28" fmla="*/ 46 w 76"/>
                <a:gd name="T2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" h="55">
                  <a:moveTo>
                    <a:pt x="46" y="55"/>
                  </a:moveTo>
                  <a:cubicBezTo>
                    <a:pt x="76" y="21"/>
                    <a:pt x="76" y="21"/>
                    <a:pt x="76" y="21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0"/>
                    <a:pt x="67" y="16"/>
                    <a:pt x="66" y="20"/>
                  </a:cubicBezTo>
                  <a:cubicBezTo>
                    <a:pt x="65" y="28"/>
                    <a:pt x="53" y="38"/>
                    <a:pt x="53" y="38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5" y="53"/>
                    <a:pt x="45" y="53"/>
                    <a:pt x="45" y="53"/>
                  </a:cubicBezTo>
                  <a:lnTo>
                    <a:pt x="46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7880351" y="4895850"/>
              <a:ext cx="33338" cy="52388"/>
            </a:xfrm>
            <a:custGeom>
              <a:avLst/>
              <a:gdLst>
                <a:gd name="T0" fmla="*/ 29 w 52"/>
                <a:gd name="T1" fmla="*/ 81 h 81"/>
                <a:gd name="T2" fmla="*/ 46 w 52"/>
                <a:gd name="T3" fmla="*/ 73 h 81"/>
                <a:gd name="T4" fmla="*/ 44 w 52"/>
                <a:gd name="T5" fmla="*/ 71 h 81"/>
                <a:gd name="T6" fmla="*/ 40 w 52"/>
                <a:gd name="T7" fmla="*/ 70 h 81"/>
                <a:gd name="T8" fmla="*/ 28 w 52"/>
                <a:gd name="T9" fmla="*/ 47 h 81"/>
                <a:gd name="T10" fmla="*/ 44 w 52"/>
                <a:gd name="T11" fmla="*/ 39 h 81"/>
                <a:gd name="T12" fmla="*/ 52 w 52"/>
                <a:gd name="T13" fmla="*/ 38 h 81"/>
                <a:gd name="T14" fmla="*/ 46 w 52"/>
                <a:gd name="T15" fmla="*/ 27 h 81"/>
                <a:gd name="T16" fmla="*/ 41 w 52"/>
                <a:gd name="T17" fmla="*/ 32 h 81"/>
                <a:gd name="T18" fmla="*/ 25 w 52"/>
                <a:gd name="T19" fmla="*/ 41 h 81"/>
                <a:gd name="T20" fmla="*/ 17 w 52"/>
                <a:gd name="T21" fmla="*/ 24 h 81"/>
                <a:gd name="T22" fmla="*/ 35 w 52"/>
                <a:gd name="T23" fmla="*/ 14 h 81"/>
                <a:gd name="T24" fmla="*/ 42 w 52"/>
                <a:gd name="T25" fmla="*/ 12 h 81"/>
                <a:gd name="T26" fmla="*/ 43 w 52"/>
                <a:gd name="T27" fmla="*/ 7 h 81"/>
                <a:gd name="T28" fmla="*/ 47 w 52"/>
                <a:gd name="T29" fmla="*/ 0 h 81"/>
                <a:gd name="T30" fmla="*/ 0 w 52"/>
                <a:gd name="T31" fmla="*/ 27 h 81"/>
                <a:gd name="T32" fmla="*/ 1 w 52"/>
                <a:gd name="T33" fmla="*/ 31 h 81"/>
                <a:gd name="T34" fmla="*/ 6 w 52"/>
                <a:gd name="T35" fmla="*/ 30 h 81"/>
                <a:gd name="T36" fmla="*/ 28 w 52"/>
                <a:gd name="T37" fmla="*/ 75 h 81"/>
                <a:gd name="T38" fmla="*/ 27 w 52"/>
                <a:gd name="T39" fmla="*/ 79 h 81"/>
                <a:gd name="T40" fmla="*/ 29 w 52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" h="81">
                  <a:moveTo>
                    <a:pt x="29" y="81"/>
                  </a:moveTo>
                  <a:cubicBezTo>
                    <a:pt x="46" y="73"/>
                    <a:pt x="46" y="73"/>
                    <a:pt x="46" y="7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38" y="41"/>
                    <a:pt x="44" y="39"/>
                  </a:cubicBezTo>
                  <a:cubicBezTo>
                    <a:pt x="47" y="38"/>
                    <a:pt x="52" y="38"/>
                    <a:pt x="52" y="3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3" y="31"/>
                    <a:pt x="41" y="32"/>
                  </a:cubicBezTo>
                  <a:cubicBezTo>
                    <a:pt x="36" y="37"/>
                    <a:pt x="25" y="41"/>
                    <a:pt x="25" y="41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24"/>
                    <a:pt x="28" y="16"/>
                    <a:pt x="35" y="14"/>
                  </a:cubicBezTo>
                  <a:cubicBezTo>
                    <a:pt x="38" y="13"/>
                    <a:pt x="42" y="12"/>
                    <a:pt x="42" y="12"/>
                  </a:cubicBezTo>
                  <a:cubicBezTo>
                    <a:pt x="42" y="12"/>
                    <a:pt x="43" y="9"/>
                    <a:pt x="43" y="7"/>
                  </a:cubicBezTo>
                  <a:cubicBezTo>
                    <a:pt x="44" y="4"/>
                    <a:pt x="47" y="0"/>
                    <a:pt x="47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7" y="79"/>
                    <a:pt x="27" y="79"/>
                    <a:pt x="27" y="79"/>
                  </a:cubicBezTo>
                  <a:lnTo>
                    <a:pt x="29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7685088" y="4448175"/>
              <a:ext cx="254000" cy="468313"/>
            </a:xfrm>
            <a:custGeom>
              <a:avLst/>
              <a:gdLst>
                <a:gd name="T0" fmla="*/ 334 w 401"/>
                <a:gd name="T1" fmla="*/ 149 h 738"/>
                <a:gd name="T2" fmla="*/ 224 w 401"/>
                <a:gd name="T3" fmla="*/ 31 h 738"/>
                <a:gd name="T4" fmla="*/ 177 w 401"/>
                <a:gd name="T5" fmla="*/ 31 h 738"/>
                <a:gd name="T6" fmla="*/ 67 w 401"/>
                <a:gd name="T7" fmla="*/ 149 h 738"/>
                <a:gd name="T8" fmla="*/ 0 w 401"/>
                <a:gd name="T9" fmla="*/ 273 h 738"/>
                <a:gd name="T10" fmla="*/ 200 w 401"/>
                <a:gd name="T11" fmla="*/ 738 h 738"/>
                <a:gd name="T12" fmla="*/ 401 w 401"/>
                <a:gd name="T13" fmla="*/ 273 h 738"/>
                <a:gd name="T14" fmla="*/ 263 w 401"/>
                <a:gd name="T15" fmla="*/ 199 h 738"/>
                <a:gd name="T16" fmla="*/ 312 w 401"/>
                <a:gd name="T17" fmla="*/ 149 h 738"/>
                <a:gd name="T18" fmla="*/ 224 w 401"/>
                <a:gd name="T19" fmla="*/ 89 h 738"/>
                <a:gd name="T20" fmla="*/ 200 w 401"/>
                <a:gd name="T21" fmla="*/ 199 h 738"/>
                <a:gd name="T22" fmla="*/ 241 w 401"/>
                <a:gd name="T23" fmla="*/ 147 h 738"/>
                <a:gd name="T24" fmla="*/ 200 w 401"/>
                <a:gd name="T25" fmla="*/ 17 h 738"/>
                <a:gd name="T26" fmla="*/ 238 w 401"/>
                <a:gd name="T27" fmla="*/ 61 h 738"/>
                <a:gd name="T28" fmla="*/ 194 w 401"/>
                <a:gd name="T29" fmla="*/ 92 h 738"/>
                <a:gd name="T30" fmla="*/ 177 w 401"/>
                <a:gd name="T31" fmla="*/ 89 h 738"/>
                <a:gd name="T32" fmla="*/ 177 w 401"/>
                <a:gd name="T33" fmla="*/ 89 h 738"/>
                <a:gd name="T34" fmla="*/ 138 w 401"/>
                <a:gd name="T35" fmla="*/ 147 h 738"/>
                <a:gd name="T36" fmla="*/ 200 w 401"/>
                <a:gd name="T37" fmla="*/ 221 h 738"/>
                <a:gd name="T38" fmla="*/ 294 w 401"/>
                <a:gd name="T39" fmla="*/ 231 h 738"/>
                <a:gd name="T40" fmla="*/ 225 w 401"/>
                <a:gd name="T41" fmla="*/ 274 h 738"/>
                <a:gd name="T42" fmla="*/ 177 w 401"/>
                <a:gd name="T43" fmla="*/ 241 h 738"/>
                <a:gd name="T44" fmla="*/ 174 w 401"/>
                <a:gd name="T45" fmla="*/ 272 h 738"/>
                <a:gd name="T46" fmla="*/ 106 w 401"/>
                <a:gd name="T47" fmla="*/ 231 h 738"/>
                <a:gd name="T48" fmla="*/ 41 w 401"/>
                <a:gd name="T49" fmla="*/ 391 h 738"/>
                <a:gd name="T50" fmla="*/ 168 w 401"/>
                <a:gd name="T51" fmla="*/ 357 h 738"/>
                <a:gd name="T52" fmla="*/ 47 w 401"/>
                <a:gd name="T53" fmla="*/ 413 h 738"/>
                <a:gd name="T54" fmla="*/ 47 w 401"/>
                <a:gd name="T55" fmla="*/ 413 h 738"/>
                <a:gd name="T56" fmla="*/ 152 w 401"/>
                <a:gd name="T57" fmla="*/ 650 h 738"/>
                <a:gd name="T58" fmla="*/ 249 w 401"/>
                <a:gd name="T59" fmla="*/ 650 h 738"/>
                <a:gd name="T60" fmla="*/ 227 w 401"/>
                <a:gd name="T61" fmla="*/ 534 h 738"/>
                <a:gd name="T62" fmla="*/ 194 w 401"/>
                <a:gd name="T63" fmla="*/ 711 h 738"/>
                <a:gd name="T64" fmla="*/ 93 w 401"/>
                <a:gd name="T65" fmla="*/ 534 h 738"/>
                <a:gd name="T66" fmla="*/ 173 w 401"/>
                <a:gd name="T67" fmla="*/ 413 h 738"/>
                <a:gd name="T68" fmla="*/ 330 w 401"/>
                <a:gd name="T69" fmla="*/ 484 h 738"/>
                <a:gd name="T70" fmla="*/ 189 w 401"/>
                <a:gd name="T71" fmla="*/ 391 h 738"/>
                <a:gd name="T72" fmla="*/ 230 w 401"/>
                <a:gd name="T73" fmla="*/ 391 h 738"/>
                <a:gd name="T74" fmla="*/ 249 w 401"/>
                <a:gd name="T75" fmla="*/ 413 h 738"/>
                <a:gd name="T76" fmla="*/ 307 w 401"/>
                <a:gd name="T77" fmla="*/ 391 h 738"/>
                <a:gd name="T78" fmla="*/ 361 w 401"/>
                <a:gd name="T79" fmla="*/ 391 h 738"/>
                <a:gd name="T80" fmla="*/ 374 w 401"/>
                <a:gd name="T81" fmla="*/ 336 h 738"/>
                <a:gd name="T82" fmla="*/ 200 w 401"/>
                <a:gd name="T83" fmla="*/ 364 h 738"/>
                <a:gd name="T84" fmla="*/ 29 w 401"/>
                <a:gd name="T85" fmla="*/ 336 h 738"/>
                <a:gd name="T86" fmla="*/ 132 w 401"/>
                <a:gd name="T87" fmla="*/ 256 h 738"/>
                <a:gd name="T88" fmla="*/ 145 w 401"/>
                <a:gd name="T89" fmla="*/ 300 h 738"/>
                <a:gd name="T90" fmla="*/ 194 w 401"/>
                <a:gd name="T91" fmla="*/ 273 h 738"/>
                <a:gd name="T92" fmla="*/ 198 w 401"/>
                <a:gd name="T93" fmla="*/ 252 h 738"/>
                <a:gd name="T94" fmla="*/ 205 w 401"/>
                <a:gd name="T95" fmla="*/ 278 h 738"/>
                <a:gd name="T96" fmla="*/ 281 w 401"/>
                <a:gd name="T97" fmla="*/ 280 h 738"/>
                <a:gd name="T98" fmla="*/ 294 w 401"/>
                <a:gd name="T99" fmla="*/ 252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1" h="738">
                  <a:moveTo>
                    <a:pt x="392" y="207"/>
                  </a:moveTo>
                  <a:cubicBezTo>
                    <a:pt x="389" y="199"/>
                    <a:pt x="389" y="199"/>
                    <a:pt x="389" y="199"/>
                  </a:cubicBezTo>
                  <a:cubicBezTo>
                    <a:pt x="334" y="199"/>
                    <a:pt x="334" y="199"/>
                    <a:pt x="334" y="199"/>
                  </a:cubicBezTo>
                  <a:cubicBezTo>
                    <a:pt x="334" y="149"/>
                    <a:pt x="334" y="149"/>
                    <a:pt x="334" y="149"/>
                  </a:cubicBezTo>
                  <a:cubicBezTo>
                    <a:pt x="334" y="135"/>
                    <a:pt x="327" y="121"/>
                    <a:pt x="308" y="115"/>
                  </a:cubicBezTo>
                  <a:cubicBezTo>
                    <a:pt x="295" y="99"/>
                    <a:pt x="276" y="85"/>
                    <a:pt x="255" y="76"/>
                  </a:cubicBezTo>
                  <a:cubicBezTo>
                    <a:pt x="255" y="31"/>
                    <a:pt x="255" y="31"/>
                    <a:pt x="255" y="31"/>
                  </a:cubicBezTo>
                  <a:cubicBezTo>
                    <a:pt x="224" y="31"/>
                    <a:pt x="224" y="31"/>
                    <a:pt x="224" y="31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77" y="31"/>
                    <a:pt x="177" y="31"/>
                    <a:pt x="177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76"/>
                    <a:pt x="146" y="76"/>
                    <a:pt x="146" y="76"/>
                  </a:cubicBezTo>
                  <a:cubicBezTo>
                    <a:pt x="125" y="85"/>
                    <a:pt x="106" y="99"/>
                    <a:pt x="93" y="115"/>
                  </a:cubicBezTo>
                  <a:cubicBezTo>
                    <a:pt x="74" y="121"/>
                    <a:pt x="67" y="135"/>
                    <a:pt x="67" y="149"/>
                  </a:cubicBezTo>
                  <a:cubicBezTo>
                    <a:pt x="67" y="199"/>
                    <a:pt x="67" y="199"/>
                    <a:pt x="67" y="199"/>
                  </a:cubicBezTo>
                  <a:cubicBezTo>
                    <a:pt x="13" y="199"/>
                    <a:pt x="13" y="199"/>
                    <a:pt x="13" y="199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3" y="227"/>
                    <a:pt x="0" y="249"/>
                    <a:pt x="0" y="273"/>
                  </a:cubicBezTo>
                  <a:cubicBezTo>
                    <a:pt x="0" y="347"/>
                    <a:pt x="28" y="433"/>
                    <a:pt x="55" y="501"/>
                  </a:cubicBezTo>
                  <a:cubicBezTo>
                    <a:pt x="96" y="602"/>
                    <a:pt x="150" y="695"/>
                    <a:pt x="179" y="726"/>
                  </a:cubicBezTo>
                  <a:cubicBezTo>
                    <a:pt x="185" y="732"/>
                    <a:pt x="191" y="738"/>
                    <a:pt x="200" y="738"/>
                  </a:cubicBezTo>
                  <a:cubicBezTo>
                    <a:pt x="200" y="738"/>
                    <a:pt x="200" y="738"/>
                    <a:pt x="200" y="738"/>
                  </a:cubicBezTo>
                  <a:cubicBezTo>
                    <a:pt x="201" y="738"/>
                    <a:pt x="201" y="738"/>
                    <a:pt x="201" y="738"/>
                  </a:cubicBezTo>
                  <a:cubicBezTo>
                    <a:pt x="210" y="738"/>
                    <a:pt x="215" y="732"/>
                    <a:pt x="222" y="726"/>
                  </a:cubicBezTo>
                  <a:cubicBezTo>
                    <a:pt x="251" y="695"/>
                    <a:pt x="306" y="602"/>
                    <a:pt x="347" y="501"/>
                  </a:cubicBezTo>
                  <a:cubicBezTo>
                    <a:pt x="374" y="433"/>
                    <a:pt x="401" y="347"/>
                    <a:pt x="401" y="273"/>
                  </a:cubicBezTo>
                  <a:cubicBezTo>
                    <a:pt x="401" y="249"/>
                    <a:pt x="399" y="227"/>
                    <a:pt x="392" y="207"/>
                  </a:cubicBezTo>
                  <a:moveTo>
                    <a:pt x="312" y="149"/>
                  </a:moveTo>
                  <a:cubicBezTo>
                    <a:pt x="312" y="199"/>
                    <a:pt x="312" y="199"/>
                    <a:pt x="312" y="199"/>
                  </a:cubicBezTo>
                  <a:cubicBezTo>
                    <a:pt x="263" y="199"/>
                    <a:pt x="263" y="199"/>
                    <a:pt x="263" y="199"/>
                  </a:cubicBezTo>
                  <a:cubicBezTo>
                    <a:pt x="263" y="147"/>
                    <a:pt x="263" y="147"/>
                    <a:pt x="263" y="147"/>
                  </a:cubicBezTo>
                  <a:cubicBezTo>
                    <a:pt x="263" y="140"/>
                    <a:pt x="264" y="139"/>
                    <a:pt x="266" y="138"/>
                  </a:cubicBezTo>
                  <a:cubicBezTo>
                    <a:pt x="268" y="136"/>
                    <a:pt x="275" y="134"/>
                    <a:pt x="290" y="134"/>
                  </a:cubicBezTo>
                  <a:cubicBezTo>
                    <a:pt x="310" y="134"/>
                    <a:pt x="312" y="143"/>
                    <a:pt x="312" y="149"/>
                  </a:cubicBezTo>
                  <a:moveTo>
                    <a:pt x="276" y="113"/>
                  </a:moveTo>
                  <a:cubicBezTo>
                    <a:pt x="269" y="114"/>
                    <a:pt x="261" y="116"/>
                    <a:pt x="255" y="119"/>
                  </a:cubicBezTo>
                  <a:cubicBezTo>
                    <a:pt x="248" y="108"/>
                    <a:pt x="238" y="101"/>
                    <a:pt x="224" y="97"/>
                  </a:cubicBezTo>
                  <a:cubicBezTo>
                    <a:pt x="224" y="89"/>
                    <a:pt x="224" y="89"/>
                    <a:pt x="224" y="89"/>
                  </a:cubicBezTo>
                  <a:cubicBezTo>
                    <a:pt x="243" y="93"/>
                    <a:pt x="262" y="101"/>
                    <a:pt x="276" y="113"/>
                  </a:cubicBezTo>
                  <a:moveTo>
                    <a:pt x="241" y="147"/>
                  </a:moveTo>
                  <a:cubicBezTo>
                    <a:pt x="241" y="199"/>
                    <a:pt x="241" y="199"/>
                    <a:pt x="241" y="199"/>
                  </a:cubicBezTo>
                  <a:cubicBezTo>
                    <a:pt x="200" y="199"/>
                    <a:pt x="200" y="199"/>
                    <a:pt x="200" y="199"/>
                  </a:cubicBezTo>
                  <a:cubicBezTo>
                    <a:pt x="160" y="199"/>
                    <a:pt x="160" y="199"/>
                    <a:pt x="160" y="199"/>
                  </a:cubicBezTo>
                  <a:cubicBezTo>
                    <a:pt x="160" y="147"/>
                    <a:pt x="160" y="147"/>
                    <a:pt x="160" y="147"/>
                  </a:cubicBezTo>
                  <a:cubicBezTo>
                    <a:pt x="160" y="132"/>
                    <a:pt x="170" y="114"/>
                    <a:pt x="200" y="114"/>
                  </a:cubicBezTo>
                  <a:cubicBezTo>
                    <a:pt x="231" y="114"/>
                    <a:pt x="241" y="132"/>
                    <a:pt x="241" y="147"/>
                  </a:cubicBezTo>
                  <a:moveTo>
                    <a:pt x="163" y="48"/>
                  </a:moveTo>
                  <a:cubicBezTo>
                    <a:pt x="194" y="48"/>
                    <a:pt x="194" y="48"/>
                    <a:pt x="194" y="48"/>
                  </a:cubicBezTo>
                  <a:cubicBezTo>
                    <a:pt x="194" y="17"/>
                    <a:pt x="194" y="17"/>
                    <a:pt x="194" y="17"/>
                  </a:cubicBezTo>
                  <a:cubicBezTo>
                    <a:pt x="200" y="17"/>
                    <a:pt x="200" y="17"/>
                    <a:pt x="200" y="17"/>
                  </a:cubicBezTo>
                  <a:cubicBezTo>
                    <a:pt x="207" y="17"/>
                    <a:pt x="207" y="17"/>
                    <a:pt x="207" y="17"/>
                  </a:cubicBezTo>
                  <a:cubicBezTo>
                    <a:pt x="207" y="48"/>
                    <a:pt x="207" y="48"/>
                    <a:pt x="207" y="48"/>
                  </a:cubicBezTo>
                  <a:cubicBezTo>
                    <a:pt x="238" y="48"/>
                    <a:pt x="238" y="48"/>
                    <a:pt x="238" y="48"/>
                  </a:cubicBezTo>
                  <a:cubicBezTo>
                    <a:pt x="238" y="61"/>
                    <a:pt x="238" y="61"/>
                    <a:pt x="238" y="61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194" y="92"/>
                    <a:pt x="194" y="92"/>
                    <a:pt x="194" y="92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63" y="61"/>
                    <a:pt x="163" y="61"/>
                    <a:pt x="163" y="61"/>
                  </a:cubicBezTo>
                  <a:lnTo>
                    <a:pt x="163" y="48"/>
                  </a:lnTo>
                  <a:close/>
                  <a:moveTo>
                    <a:pt x="177" y="89"/>
                  </a:moveTo>
                  <a:cubicBezTo>
                    <a:pt x="177" y="97"/>
                    <a:pt x="177" y="97"/>
                    <a:pt x="177" y="97"/>
                  </a:cubicBezTo>
                  <a:cubicBezTo>
                    <a:pt x="164" y="101"/>
                    <a:pt x="153" y="108"/>
                    <a:pt x="146" y="119"/>
                  </a:cubicBezTo>
                  <a:cubicBezTo>
                    <a:pt x="140" y="116"/>
                    <a:pt x="133" y="114"/>
                    <a:pt x="125" y="113"/>
                  </a:cubicBezTo>
                  <a:cubicBezTo>
                    <a:pt x="140" y="101"/>
                    <a:pt x="158" y="93"/>
                    <a:pt x="177" y="89"/>
                  </a:cubicBezTo>
                  <a:moveTo>
                    <a:pt x="89" y="149"/>
                  </a:moveTo>
                  <a:cubicBezTo>
                    <a:pt x="89" y="143"/>
                    <a:pt x="91" y="134"/>
                    <a:pt x="111" y="134"/>
                  </a:cubicBezTo>
                  <a:cubicBezTo>
                    <a:pt x="126" y="134"/>
                    <a:pt x="133" y="136"/>
                    <a:pt x="136" y="138"/>
                  </a:cubicBezTo>
                  <a:cubicBezTo>
                    <a:pt x="137" y="139"/>
                    <a:pt x="138" y="140"/>
                    <a:pt x="138" y="147"/>
                  </a:cubicBezTo>
                  <a:cubicBezTo>
                    <a:pt x="138" y="199"/>
                    <a:pt x="138" y="199"/>
                    <a:pt x="138" y="199"/>
                  </a:cubicBezTo>
                  <a:cubicBezTo>
                    <a:pt x="89" y="199"/>
                    <a:pt x="89" y="199"/>
                    <a:pt x="89" y="199"/>
                  </a:cubicBezTo>
                  <a:lnTo>
                    <a:pt x="89" y="149"/>
                  </a:lnTo>
                  <a:close/>
                  <a:moveTo>
                    <a:pt x="200" y="221"/>
                  </a:moveTo>
                  <a:cubicBezTo>
                    <a:pt x="200" y="221"/>
                    <a:pt x="200" y="221"/>
                    <a:pt x="200" y="221"/>
                  </a:cubicBezTo>
                  <a:cubicBezTo>
                    <a:pt x="374" y="221"/>
                    <a:pt x="374" y="221"/>
                    <a:pt x="374" y="221"/>
                  </a:cubicBezTo>
                  <a:cubicBezTo>
                    <a:pt x="374" y="224"/>
                    <a:pt x="375" y="228"/>
                    <a:pt x="376" y="231"/>
                  </a:cubicBezTo>
                  <a:cubicBezTo>
                    <a:pt x="294" y="231"/>
                    <a:pt x="294" y="231"/>
                    <a:pt x="294" y="231"/>
                  </a:cubicBezTo>
                  <a:cubicBezTo>
                    <a:pt x="260" y="231"/>
                    <a:pt x="245" y="240"/>
                    <a:pt x="245" y="259"/>
                  </a:cubicBezTo>
                  <a:cubicBezTo>
                    <a:pt x="245" y="266"/>
                    <a:pt x="248" y="272"/>
                    <a:pt x="254" y="277"/>
                  </a:cubicBezTo>
                  <a:cubicBezTo>
                    <a:pt x="250" y="279"/>
                    <a:pt x="233" y="284"/>
                    <a:pt x="231" y="285"/>
                  </a:cubicBezTo>
                  <a:cubicBezTo>
                    <a:pt x="229" y="283"/>
                    <a:pt x="225" y="280"/>
                    <a:pt x="225" y="274"/>
                  </a:cubicBezTo>
                  <a:cubicBezTo>
                    <a:pt x="226" y="272"/>
                    <a:pt x="230" y="266"/>
                    <a:pt x="230" y="258"/>
                  </a:cubicBezTo>
                  <a:cubicBezTo>
                    <a:pt x="230" y="246"/>
                    <a:pt x="222" y="234"/>
                    <a:pt x="200" y="233"/>
                  </a:cubicBezTo>
                  <a:cubicBezTo>
                    <a:pt x="190" y="233"/>
                    <a:pt x="184" y="236"/>
                    <a:pt x="178" y="240"/>
                  </a:cubicBezTo>
                  <a:cubicBezTo>
                    <a:pt x="178" y="241"/>
                    <a:pt x="178" y="241"/>
                    <a:pt x="177" y="241"/>
                  </a:cubicBezTo>
                  <a:cubicBezTo>
                    <a:pt x="168" y="244"/>
                    <a:pt x="163" y="250"/>
                    <a:pt x="163" y="258"/>
                  </a:cubicBezTo>
                  <a:cubicBezTo>
                    <a:pt x="163" y="267"/>
                    <a:pt x="163" y="267"/>
                    <a:pt x="163" y="267"/>
                  </a:cubicBezTo>
                  <a:cubicBezTo>
                    <a:pt x="163" y="267"/>
                    <a:pt x="167" y="267"/>
                    <a:pt x="169" y="268"/>
                  </a:cubicBezTo>
                  <a:cubicBezTo>
                    <a:pt x="172" y="269"/>
                    <a:pt x="173" y="270"/>
                    <a:pt x="174" y="272"/>
                  </a:cubicBezTo>
                  <a:cubicBezTo>
                    <a:pt x="176" y="275"/>
                    <a:pt x="174" y="283"/>
                    <a:pt x="169" y="285"/>
                  </a:cubicBezTo>
                  <a:cubicBezTo>
                    <a:pt x="167" y="284"/>
                    <a:pt x="150" y="279"/>
                    <a:pt x="146" y="277"/>
                  </a:cubicBezTo>
                  <a:cubicBezTo>
                    <a:pt x="152" y="272"/>
                    <a:pt x="156" y="266"/>
                    <a:pt x="156" y="259"/>
                  </a:cubicBezTo>
                  <a:cubicBezTo>
                    <a:pt x="156" y="240"/>
                    <a:pt x="141" y="231"/>
                    <a:pt x="106" y="231"/>
                  </a:cubicBezTo>
                  <a:cubicBezTo>
                    <a:pt x="26" y="231"/>
                    <a:pt x="26" y="231"/>
                    <a:pt x="26" y="231"/>
                  </a:cubicBezTo>
                  <a:cubicBezTo>
                    <a:pt x="27" y="228"/>
                    <a:pt x="28" y="224"/>
                    <a:pt x="29" y="221"/>
                  </a:cubicBezTo>
                  <a:lnTo>
                    <a:pt x="200" y="221"/>
                  </a:lnTo>
                  <a:close/>
                  <a:moveTo>
                    <a:pt x="41" y="391"/>
                  </a:moveTo>
                  <a:cubicBezTo>
                    <a:pt x="38" y="379"/>
                    <a:pt x="35" y="369"/>
                    <a:pt x="33" y="357"/>
                  </a:cubicBezTo>
                  <a:cubicBezTo>
                    <a:pt x="57" y="354"/>
                    <a:pt x="116" y="344"/>
                    <a:pt x="158" y="338"/>
                  </a:cubicBezTo>
                  <a:lnTo>
                    <a:pt x="41" y="391"/>
                  </a:lnTo>
                  <a:close/>
                  <a:moveTo>
                    <a:pt x="168" y="357"/>
                  </a:moveTo>
                  <a:cubicBezTo>
                    <a:pt x="145" y="391"/>
                    <a:pt x="145" y="391"/>
                    <a:pt x="145" y="391"/>
                  </a:cubicBezTo>
                  <a:cubicBezTo>
                    <a:pt x="95" y="391"/>
                    <a:pt x="95" y="391"/>
                    <a:pt x="95" y="391"/>
                  </a:cubicBezTo>
                  <a:lnTo>
                    <a:pt x="168" y="357"/>
                  </a:lnTo>
                  <a:close/>
                  <a:moveTo>
                    <a:pt x="47" y="413"/>
                  </a:moveTo>
                  <a:cubicBezTo>
                    <a:pt x="152" y="413"/>
                    <a:pt x="152" y="413"/>
                    <a:pt x="152" y="413"/>
                  </a:cubicBezTo>
                  <a:cubicBezTo>
                    <a:pt x="152" y="463"/>
                    <a:pt x="152" y="463"/>
                    <a:pt x="152" y="463"/>
                  </a:cubicBezTo>
                  <a:cubicBezTo>
                    <a:pt x="64" y="463"/>
                    <a:pt x="64" y="463"/>
                    <a:pt x="64" y="463"/>
                  </a:cubicBezTo>
                  <a:cubicBezTo>
                    <a:pt x="58" y="446"/>
                    <a:pt x="52" y="429"/>
                    <a:pt x="47" y="413"/>
                  </a:cubicBezTo>
                  <a:moveTo>
                    <a:pt x="152" y="650"/>
                  </a:moveTo>
                  <a:cubicBezTo>
                    <a:pt x="137" y="623"/>
                    <a:pt x="119" y="591"/>
                    <a:pt x="103" y="556"/>
                  </a:cubicBezTo>
                  <a:cubicBezTo>
                    <a:pt x="152" y="556"/>
                    <a:pt x="152" y="556"/>
                    <a:pt x="152" y="556"/>
                  </a:cubicBezTo>
                  <a:lnTo>
                    <a:pt x="152" y="650"/>
                  </a:lnTo>
                  <a:close/>
                  <a:moveTo>
                    <a:pt x="249" y="650"/>
                  </a:moveTo>
                  <a:cubicBezTo>
                    <a:pt x="249" y="556"/>
                    <a:pt x="249" y="556"/>
                    <a:pt x="249" y="556"/>
                  </a:cubicBezTo>
                  <a:cubicBezTo>
                    <a:pt x="299" y="556"/>
                    <a:pt x="299" y="556"/>
                    <a:pt x="299" y="556"/>
                  </a:cubicBezTo>
                  <a:cubicBezTo>
                    <a:pt x="282" y="591"/>
                    <a:pt x="265" y="623"/>
                    <a:pt x="249" y="650"/>
                  </a:cubicBezTo>
                  <a:moveTo>
                    <a:pt x="327" y="492"/>
                  </a:moveTo>
                  <a:cubicBezTo>
                    <a:pt x="321" y="507"/>
                    <a:pt x="314" y="520"/>
                    <a:pt x="308" y="534"/>
                  </a:cubicBezTo>
                  <a:cubicBezTo>
                    <a:pt x="238" y="534"/>
                    <a:pt x="238" y="534"/>
                    <a:pt x="238" y="534"/>
                  </a:cubicBezTo>
                  <a:cubicBezTo>
                    <a:pt x="227" y="534"/>
                    <a:pt x="227" y="534"/>
                    <a:pt x="227" y="534"/>
                  </a:cubicBezTo>
                  <a:cubicBezTo>
                    <a:pt x="227" y="684"/>
                    <a:pt x="227" y="684"/>
                    <a:pt x="227" y="684"/>
                  </a:cubicBezTo>
                  <a:cubicBezTo>
                    <a:pt x="219" y="695"/>
                    <a:pt x="212" y="704"/>
                    <a:pt x="206" y="711"/>
                  </a:cubicBezTo>
                  <a:cubicBezTo>
                    <a:pt x="204" y="712"/>
                    <a:pt x="202" y="715"/>
                    <a:pt x="200" y="716"/>
                  </a:cubicBezTo>
                  <a:cubicBezTo>
                    <a:pt x="199" y="715"/>
                    <a:pt x="196" y="712"/>
                    <a:pt x="194" y="711"/>
                  </a:cubicBezTo>
                  <a:cubicBezTo>
                    <a:pt x="188" y="704"/>
                    <a:pt x="182" y="695"/>
                    <a:pt x="173" y="684"/>
                  </a:cubicBezTo>
                  <a:cubicBezTo>
                    <a:pt x="173" y="534"/>
                    <a:pt x="173" y="534"/>
                    <a:pt x="173" y="534"/>
                  </a:cubicBezTo>
                  <a:cubicBezTo>
                    <a:pt x="163" y="534"/>
                    <a:pt x="163" y="534"/>
                    <a:pt x="163" y="534"/>
                  </a:cubicBezTo>
                  <a:cubicBezTo>
                    <a:pt x="93" y="534"/>
                    <a:pt x="93" y="534"/>
                    <a:pt x="93" y="534"/>
                  </a:cubicBezTo>
                  <a:cubicBezTo>
                    <a:pt x="87" y="520"/>
                    <a:pt x="81" y="507"/>
                    <a:pt x="75" y="492"/>
                  </a:cubicBezTo>
                  <a:cubicBezTo>
                    <a:pt x="74" y="490"/>
                    <a:pt x="73" y="487"/>
                    <a:pt x="72" y="484"/>
                  </a:cubicBezTo>
                  <a:cubicBezTo>
                    <a:pt x="173" y="484"/>
                    <a:pt x="173" y="484"/>
                    <a:pt x="173" y="484"/>
                  </a:cubicBezTo>
                  <a:cubicBezTo>
                    <a:pt x="173" y="413"/>
                    <a:pt x="173" y="413"/>
                    <a:pt x="173" y="413"/>
                  </a:cubicBezTo>
                  <a:cubicBezTo>
                    <a:pt x="200" y="413"/>
                    <a:pt x="200" y="413"/>
                    <a:pt x="200" y="413"/>
                  </a:cubicBezTo>
                  <a:cubicBezTo>
                    <a:pt x="227" y="413"/>
                    <a:pt x="227" y="413"/>
                    <a:pt x="227" y="413"/>
                  </a:cubicBezTo>
                  <a:cubicBezTo>
                    <a:pt x="227" y="484"/>
                    <a:pt x="227" y="484"/>
                    <a:pt x="227" y="484"/>
                  </a:cubicBezTo>
                  <a:cubicBezTo>
                    <a:pt x="330" y="484"/>
                    <a:pt x="330" y="484"/>
                    <a:pt x="330" y="484"/>
                  </a:cubicBezTo>
                  <a:cubicBezTo>
                    <a:pt x="329" y="487"/>
                    <a:pt x="328" y="490"/>
                    <a:pt x="327" y="492"/>
                  </a:cubicBezTo>
                  <a:moveTo>
                    <a:pt x="171" y="391"/>
                  </a:moveTo>
                  <a:cubicBezTo>
                    <a:pt x="189" y="364"/>
                    <a:pt x="189" y="364"/>
                    <a:pt x="189" y="364"/>
                  </a:cubicBezTo>
                  <a:cubicBezTo>
                    <a:pt x="189" y="391"/>
                    <a:pt x="189" y="391"/>
                    <a:pt x="189" y="391"/>
                  </a:cubicBezTo>
                  <a:lnTo>
                    <a:pt x="171" y="391"/>
                  </a:lnTo>
                  <a:close/>
                  <a:moveTo>
                    <a:pt x="211" y="391"/>
                  </a:moveTo>
                  <a:cubicBezTo>
                    <a:pt x="211" y="364"/>
                    <a:pt x="211" y="364"/>
                    <a:pt x="211" y="364"/>
                  </a:cubicBezTo>
                  <a:cubicBezTo>
                    <a:pt x="230" y="391"/>
                    <a:pt x="230" y="391"/>
                    <a:pt x="230" y="391"/>
                  </a:cubicBezTo>
                  <a:lnTo>
                    <a:pt x="211" y="391"/>
                  </a:lnTo>
                  <a:close/>
                  <a:moveTo>
                    <a:pt x="338" y="463"/>
                  </a:moveTo>
                  <a:cubicBezTo>
                    <a:pt x="249" y="463"/>
                    <a:pt x="249" y="463"/>
                    <a:pt x="249" y="463"/>
                  </a:cubicBezTo>
                  <a:cubicBezTo>
                    <a:pt x="249" y="413"/>
                    <a:pt x="249" y="413"/>
                    <a:pt x="249" y="413"/>
                  </a:cubicBezTo>
                  <a:cubicBezTo>
                    <a:pt x="355" y="413"/>
                    <a:pt x="355" y="413"/>
                    <a:pt x="355" y="413"/>
                  </a:cubicBezTo>
                  <a:cubicBezTo>
                    <a:pt x="350" y="429"/>
                    <a:pt x="344" y="446"/>
                    <a:pt x="338" y="463"/>
                  </a:cubicBezTo>
                  <a:moveTo>
                    <a:pt x="232" y="357"/>
                  </a:moveTo>
                  <a:cubicBezTo>
                    <a:pt x="307" y="391"/>
                    <a:pt x="307" y="391"/>
                    <a:pt x="307" y="391"/>
                  </a:cubicBezTo>
                  <a:cubicBezTo>
                    <a:pt x="256" y="391"/>
                    <a:pt x="256" y="391"/>
                    <a:pt x="256" y="391"/>
                  </a:cubicBezTo>
                  <a:lnTo>
                    <a:pt x="232" y="357"/>
                  </a:lnTo>
                  <a:close/>
                  <a:moveTo>
                    <a:pt x="361" y="391"/>
                  </a:moveTo>
                  <a:cubicBezTo>
                    <a:pt x="361" y="391"/>
                    <a:pt x="361" y="391"/>
                    <a:pt x="361" y="391"/>
                  </a:cubicBezTo>
                  <a:cubicBezTo>
                    <a:pt x="244" y="338"/>
                    <a:pt x="244" y="338"/>
                    <a:pt x="244" y="338"/>
                  </a:cubicBezTo>
                  <a:cubicBezTo>
                    <a:pt x="285" y="344"/>
                    <a:pt x="345" y="354"/>
                    <a:pt x="369" y="357"/>
                  </a:cubicBezTo>
                  <a:cubicBezTo>
                    <a:pt x="367" y="369"/>
                    <a:pt x="364" y="379"/>
                    <a:pt x="361" y="391"/>
                  </a:cubicBezTo>
                  <a:moveTo>
                    <a:pt x="374" y="336"/>
                  </a:moveTo>
                  <a:cubicBezTo>
                    <a:pt x="235" y="315"/>
                    <a:pt x="235" y="315"/>
                    <a:pt x="235" y="315"/>
                  </a:cubicBezTo>
                  <a:cubicBezTo>
                    <a:pt x="236" y="319"/>
                    <a:pt x="238" y="324"/>
                    <a:pt x="238" y="329"/>
                  </a:cubicBezTo>
                  <a:cubicBezTo>
                    <a:pt x="238" y="348"/>
                    <a:pt x="222" y="364"/>
                    <a:pt x="201" y="364"/>
                  </a:cubicBezTo>
                  <a:cubicBezTo>
                    <a:pt x="200" y="364"/>
                    <a:pt x="200" y="364"/>
                    <a:pt x="200" y="364"/>
                  </a:cubicBezTo>
                  <a:cubicBezTo>
                    <a:pt x="199" y="364"/>
                    <a:pt x="199" y="364"/>
                    <a:pt x="199" y="364"/>
                  </a:cubicBezTo>
                  <a:cubicBezTo>
                    <a:pt x="179" y="364"/>
                    <a:pt x="164" y="348"/>
                    <a:pt x="164" y="329"/>
                  </a:cubicBezTo>
                  <a:cubicBezTo>
                    <a:pt x="164" y="324"/>
                    <a:pt x="165" y="319"/>
                    <a:pt x="167" y="315"/>
                  </a:cubicBezTo>
                  <a:cubicBezTo>
                    <a:pt x="29" y="336"/>
                    <a:pt x="29" y="336"/>
                    <a:pt x="29" y="336"/>
                  </a:cubicBezTo>
                  <a:cubicBezTo>
                    <a:pt x="24" y="313"/>
                    <a:pt x="22" y="292"/>
                    <a:pt x="22" y="272"/>
                  </a:cubicBezTo>
                  <a:cubicBezTo>
                    <a:pt x="22" y="265"/>
                    <a:pt x="23" y="259"/>
                    <a:pt x="23" y="252"/>
                  </a:cubicBezTo>
                  <a:cubicBezTo>
                    <a:pt x="106" y="252"/>
                    <a:pt x="106" y="252"/>
                    <a:pt x="106" y="252"/>
                  </a:cubicBezTo>
                  <a:cubicBezTo>
                    <a:pt x="129" y="252"/>
                    <a:pt x="131" y="255"/>
                    <a:pt x="132" y="256"/>
                  </a:cubicBezTo>
                  <a:cubicBezTo>
                    <a:pt x="133" y="257"/>
                    <a:pt x="134" y="261"/>
                    <a:pt x="132" y="262"/>
                  </a:cubicBezTo>
                  <a:cubicBezTo>
                    <a:pt x="126" y="265"/>
                    <a:pt x="119" y="269"/>
                    <a:pt x="119" y="280"/>
                  </a:cubicBezTo>
                  <a:cubicBezTo>
                    <a:pt x="119" y="280"/>
                    <a:pt x="119" y="280"/>
                    <a:pt x="119" y="280"/>
                  </a:cubicBezTo>
                  <a:cubicBezTo>
                    <a:pt x="119" y="289"/>
                    <a:pt x="127" y="293"/>
                    <a:pt x="145" y="300"/>
                  </a:cubicBezTo>
                  <a:cubicBezTo>
                    <a:pt x="151" y="302"/>
                    <a:pt x="170" y="309"/>
                    <a:pt x="170" y="309"/>
                  </a:cubicBezTo>
                  <a:cubicBezTo>
                    <a:pt x="174" y="307"/>
                    <a:pt x="174" y="307"/>
                    <a:pt x="174" y="307"/>
                  </a:cubicBezTo>
                  <a:cubicBezTo>
                    <a:pt x="180" y="304"/>
                    <a:pt x="194" y="295"/>
                    <a:pt x="194" y="278"/>
                  </a:cubicBezTo>
                  <a:cubicBezTo>
                    <a:pt x="194" y="276"/>
                    <a:pt x="194" y="275"/>
                    <a:pt x="194" y="273"/>
                  </a:cubicBezTo>
                  <a:cubicBezTo>
                    <a:pt x="194" y="271"/>
                    <a:pt x="193" y="269"/>
                    <a:pt x="192" y="268"/>
                  </a:cubicBezTo>
                  <a:cubicBezTo>
                    <a:pt x="192" y="268"/>
                    <a:pt x="192" y="268"/>
                    <a:pt x="192" y="268"/>
                  </a:cubicBezTo>
                  <a:cubicBezTo>
                    <a:pt x="189" y="262"/>
                    <a:pt x="185" y="260"/>
                    <a:pt x="185" y="260"/>
                  </a:cubicBezTo>
                  <a:cubicBezTo>
                    <a:pt x="185" y="260"/>
                    <a:pt x="187" y="253"/>
                    <a:pt x="198" y="252"/>
                  </a:cubicBezTo>
                  <a:cubicBezTo>
                    <a:pt x="198" y="252"/>
                    <a:pt x="199" y="252"/>
                    <a:pt x="200" y="252"/>
                  </a:cubicBezTo>
                  <a:cubicBezTo>
                    <a:pt x="200" y="252"/>
                    <a:pt x="200" y="252"/>
                    <a:pt x="200" y="252"/>
                  </a:cubicBezTo>
                  <a:cubicBezTo>
                    <a:pt x="206" y="252"/>
                    <a:pt x="210" y="256"/>
                    <a:pt x="210" y="262"/>
                  </a:cubicBezTo>
                  <a:cubicBezTo>
                    <a:pt x="210" y="268"/>
                    <a:pt x="205" y="270"/>
                    <a:pt x="205" y="278"/>
                  </a:cubicBezTo>
                  <a:cubicBezTo>
                    <a:pt x="205" y="295"/>
                    <a:pt x="219" y="304"/>
                    <a:pt x="226" y="307"/>
                  </a:cubicBezTo>
                  <a:cubicBezTo>
                    <a:pt x="230" y="309"/>
                    <a:pt x="230" y="309"/>
                    <a:pt x="230" y="309"/>
                  </a:cubicBezTo>
                  <a:cubicBezTo>
                    <a:pt x="230" y="309"/>
                    <a:pt x="249" y="302"/>
                    <a:pt x="255" y="300"/>
                  </a:cubicBezTo>
                  <a:cubicBezTo>
                    <a:pt x="274" y="293"/>
                    <a:pt x="281" y="289"/>
                    <a:pt x="281" y="280"/>
                  </a:cubicBezTo>
                  <a:cubicBezTo>
                    <a:pt x="281" y="280"/>
                    <a:pt x="281" y="280"/>
                    <a:pt x="281" y="280"/>
                  </a:cubicBezTo>
                  <a:cubicBezTo>
                    <a:pt x="281" y="269"/>
                    <a:pt x="274" y="265"/>
                    <a:pt x="269" y="262"/>
                  </a:cubicBezTo>
                  <a:cubicBezTo>
                    <a:pt x="266" y="261"/>
                    <a:pt x="267" y="257"/>
                    <a:pt x="269" y="256"/>
                  </a:cubicBezTo>
                  <a:cubicBezTo>
                    <a:pt x="270" y="255"/>
                    <a:pt x="272" y="252"/>
                    <a:pt x="294" y="252"/>
                  </a:cubicBezTo>
                  <a:cubicBezTo>
                    <a:pt x="379" y="252"/>
                    <a:pt x="379" y="252"/>
                    <a:pt x="379" y="252"/>
                  </a:cubicBezTo>
                  <a:cubicBezTo>
                    <a:pt x="379" y="259"/>
                    <a:pt x="380" y="265"/>
                    <a:pt x="380" y="272"/>
                  </a:cubicBezTo>
                  <a:cubicBezTo>
                    <a:pt x="380" y="292"/>
                    <a:pt x="378" y="313"/>
                    <a:pt x="374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</p:grpSp>
    </p:spTree>
    <p:extLst>
      <p:ext uri="{BB962C8B-B14F-4D97-AF65-F5344CB8AC3E}">
        <p14:creationId xmlns:p14="http://schemas.microsoft.com/office/powerpoint/2010/main" val="120778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ieve 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500" y="1814272"/>
            <a:ext cx="5589000" cy="102728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155" y="2748462"/>
            <a:ext cx="5589000" cy="1027289"/>
          </a:xfrm>
        </p:spPr>
        <p:txBody>
          <a:bodyPr>
            <a:noAutofit/>
          </a:bodyPr>
          <a:lstStyle>
            <a:lvl1pPr marL="0" indent="0" algn="l">
              <a:lnSpc>
                <a:spcPts val="3150"/>
              </a:lnSpc>
              <a:buNone/>
              <a:defRPr sz="30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391125" y="7141333"/>
            <a:ext cx="6075000" cy="2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634500" y="5118298"/>
            <a:ext cx="4009618" cy="1222963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Rechthoek 8"/>
          <p:cNvSpPr/>
          <p:nvPr/>
        </p:nvSpPr>
        <p:spPr>
          <a:xfrm>
            <a:off x="391500" y="901333"/>
            <a:ext cx="6075000" cy="970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pic>
        <p:nvPicPr>
          <p:cNvPr id="10" name="Picture 2" descr="D:\Work\UMC St Radboud\Templates\PP-sjabloon\Centrum voor Oncologie\Radboudumc_CENTRUM_VOOR_ONCOLOGIE_67,5mm_RGB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601" y="7959467"/>
            <a:ext cx="1831697" cy="107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38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65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500" y="1515991"/>
            <a:ext cx="6075000" cy="102728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20500" y="9464000"/>
            <a:ext cx="81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92500" y="9464000"/>
            <a:ext cx="297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1500" y="9464000"/>
            <a:ext cx="6075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50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500" y="1515991"/>
            <a:ext cx="6075000" cy="102728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20500" y="9464000"/>
            <a:ext cx="81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92500" y="9464000"/>
            <a:ext cx="297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1500" y="9464000"/>
            <a:ext cx="6075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05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391500" y="2938965"/>
            <a:ext cx="6075000" cy="1027289"/>
          </a:xfrm>
        </p:spPr>
        <p:txBody>
          <a:bodyPr>
            <a:noAutofit/>
          </a:bodyPr>
          <a:lstStyle>
            <a:lvl1pPr marL="0" indent="0" algn="l">
              <a:lnSpc>
                <a:spcPts val="3150"/>
              </a:lnSpc>
              <a:buNone/>
              <a:defRPr sz="30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20500" y="9464000"/>
            <a:ext cx="81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92500" y="9464000"/>
            <a:ext cx="297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1500" y="9464000"/>
            <a:ext cx="6075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00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500" y="1511467"/>
            <a:ext cx="6075000" cy="102613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3485700" y="2939733"/>
            <a:ext cx="2981175" cy="54426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391716" y="2941239"/>
            <a:ext cx="3029400" cy="544266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20500" y="9464000"/>
            <a:ext cx="81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92500" y="9464000"/>
            <a:ext cx="297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1500" y="9464000"/>
            <a:ext cx="6075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49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391716" y="2939733"/>
            <a:ext cx="3029400" cy="544266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3485700" y="2939733"/>
            <a:ext cx="2981175" cy="54426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91500" y="1511467"/>
            <a:ext cx="6075000" cy="102613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20500" y="9464000"/>
            <a:ext cx="81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92500" y="9464000"/>
            <a:ext cx="297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1500" y="9464000"/>
            <a:ext cx="6075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719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391125" y="2939733"/>
            <a:ext cx="6075750" cy="54426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91500" y="1511467"/>
            <a:ext cx="6075000" cy="102613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20500" y="9464000"/>
            <a:ext cx="81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12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92500" y="9464000"/>
            <a:ext cx="297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1500" y="9464000"/>
            <a:ext cx="6075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15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391125" y="856455"/>
            <a:ext cx="6075750" cy="7529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20500" y="9464000"/>
            <a:ext cx="81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92500" y="9464000"/>
            <a:ext cx="297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1500" y="9464000"/>
            <a:ext cx="6075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33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3"/>
            <a:ext cx="6858000" cy="990599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/>
        </p:nvGrpSpPr>
        <p:grpSpPr>
          <a:xfrm>
            <a:off x="4400550" y="9048397"/>
            <a:ext cx="1820466" cy="435683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350"/>
            </a:p>
          </p:txBody>
        </p:sp>
      </p:grpSp>
    </p:spTree>
    <p:extLst>
      <p:ext uri="{BB962C8B-B14F-4D97-AF65-F5344CB8AC3E}">
        <p14:creationId xmlns:p14="http://schemas.microsoft.com/office/powerpoint/2010/main" val="205667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1500" y="1507896"/>
            <a:ext cx="6075000" cy="102728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1500" y="2937765"/>
            <a:ext cx="6075000" cy="60717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120500" y="9464000"/>
            <a:ext cx="81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1BC8DE42-8176-4741-9850-5A1F47D27135}" type="datetimeFigureOut">
              <a:rPr lang="nl-NL" smtClean="0"/>
              <a:t>10-6-2021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092500" y="9464000"/>
            <a:ext cx="29700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1500" y="9464000"/>
            <a:ext cx="607500" cy="2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50">
                <a:solidFill>
                  <a:schemeClr val="accent1"/>
                </a:solidFill>
              </a:defRPr>
            </a:lvl1pPr>
          </a:lstStyle>
          <a:p>
            <a:fld id="{6171D892-EC6E-444A-92AB-F8074FDD93F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91500" y="901333"/>
            <a:ext cx="6075000" cy="970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18" name="Rechthoek 17"/>
          <p:cNvSpPr/>
          <p:nvPr/>
        </p:nvSpPr>
        <p:spPr>
          <a:xfrm>
            <a:off x="391500" y="9013333"/>
            <a:ext cx="6075000" cy="15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pic>
        <p:nvPicPr>
          <p:cNvPr id="1026" name="Picture 2" descr="D:\Work\UMC St Radboud\Templates\PP-sjabloon\Centrum voor Oncologie\Radboudumc_CENTRUM_VOOR_ONCOLOGIE_67,5mm_RGB.e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000" y="9200534"/>
            <a:ext cx="861975" cy="50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62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ts val="315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1697" indent="-241697" algn="l" defTabSz="685800" rtl="0" eaLnBrk="1" latinLnBrk="0" hangingPunct="1">
        <a:lnSpc>
          <a:spcPts val="1875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85775" indent="-244079" algn="l" defTabSz="685800" rtl="0" eaLnBrk="1" latinLnBrk="0" hangingPunct="1">
        <a:lnSpc>
          <a:spcPts val="1875"/>
        </a:lnSpc>
        <a:spcBef>
          <a:spcPts val="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27472" indent="-242888" algn="l" defTabSz="685800" rtl="0" eaLnBrk="1" latinLnBrk="0" hangingPunct="1">
        <a:lnSpc>
          <a:spcPts val="1875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70360" indent="-241697" algn="l" defTabSz="685800" rtl="0" eaLnBrk="1" latinLnBrk="0" hangingPunct="1">
        <a:lnSpc>
          <a:spcPts val="1875"/>
        </a:lnSpc>
        <a:spcBef>
          <a:spcPts val="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14438" indent="-242888" algn="l" defTabSz="685800" rtl="0" eaLnBrk="1" latinLnBrk="0" hangingPunct="1">
        <a:lnSpc>
          <a:spcPts val="1875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Wilma.vanZwam@radboudumc.n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E1737133-E548-4CF0-B135-B59BB3F8EEF3}"/>
              </a:ext>
            </a:extLst>
          </p:cNvPr>
          <p:cNvSpPr/>
          <p:nvPr/>
        </p:nvSpPr>
        <p:spPr>
          <a:xfrm>
            <a:off x="742387" y="1248939"/>
            <a:ext cx="5216254" cy="428562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50" b="0" i="0" u="none" baseline="0">
                <a:solidFill>
                  <a:schemeClr val="bg1"/>
                </a:solidFill>
              </a:rPr>
              <a:t>Reflect on your own teaching practice: what do you want to learn?</a:t>
            </a:r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47FB7108-A30A-4A06-8EE3-55F1BAC376C0}"/>
              </a:ext>
            </a:extLst>
          </p:cNvPr>
          <p:cNvSpPr/>
          <p:nvPr/>
        </p:nvSpPr>
        <p:spPr>
          <a:xfrm>
            <a:off x="129342" y="180474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 dirty="0"/>
              <a:t>Intake University Teaching Qualification </a:t>
            </a:r>
            <a:r>
              <a:rPr lang="en-US" sz="1600" b="0" i="0" u="none" baseline="0" dirty="0"/>
              <a:t>(UTQ or BKO in Dutch)</a:t>
            </a:r>
            <a:endParaRPr lang="en-us" sz="1600" dirty="0"/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4F8A7185-B6EA-4628-B2D3-3D8225CC9EAA}"/>
              </a:ext>
            </a:extLst>
          </p:cNvPr>
          <p:cNvSpPr/>
          <p:nvPr/>
        </p:nvSpPr>
        <p:spPr>
          <a:xfrm>
            <a:off x="129342" y="500965"/>
            <a:ext cx="2914650" cy="641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accent1"/>
                </a:solidFill>
              </a:rPr>
              <a:t>Preparation</a:t>
            </a:r>
            <a:endParaRPr lang="en-us" sz="1050" dirty="0">
              <a:solidFill>
                <a:schemeClr val="accent1"/>
              </a:solidFill>
            </a:endParaRPr>
          </a:p>
          <a:p>
            <a:pPr algn="l" rtl="0"/>
            <a:r>
              <a:rPr lang="en-us" sz="1050" b="0" i="0" u="none" baseline="0">
                <a:solidFill>
                  <a:schemeClr val="accent1"/>
                </a:solidFill>
              </a:rPr>
              <a:t>Send in a list of educational activities in advance</a:t>
            </a:r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3CE4D9DB-124D-4970-BA0C-E68DAB127472}"/>
              </a:ext>
            </a:extLst>
          </p:cNvPr>
          <p:cNvSpPr/>
          <p:nvPr/>
        </p:nvSpPr>
        <p:spPr>
          <a:xfrm>
            <a:off x="3043992" y="500542"/>
            <a:ext cx="2914650" cy="64153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970" b="0" i="1" u="none" baseline="0" dirty="0">
                <a:solidFill>
                  <a:schemeClr val="bg1"/>
                </a:solidFill>
              </a:rPr>
              <a:t>Content</a:t>
            </a:r>
          </a:p>
          <a:p>
            <a:pPr algn="l" rtl="0"/>
            <a:r>
              <a:rPr lang="en-us" sz="970" b="0" i="0" u="none" baseline="0" dirty="0">
                <a:solidFill>
                  <a:schemeClr val="bg1"/>
                </a:solidFill>
              </a:rPr>
              <a:t>Teaching </a:t>
            </a:r>
            <a:r>
              <a:rPr lang="en-us" sz="970" dirty="0">
                <a:solidFill>
                  <a:schemeClr val="bg1"/>
                </a:solidFill>
              </a:rPr>
              <a:t>practice (satisfactory?), start of UTQ program</a:t>
            </a:r>
            <a:r>
              <a:rPr lang="en-us" sz="970" b="0" i="0" u="none" baseline="0" dirty="0">
                <a:solidFill>
                  <a:schemeClr val="bg1"/>
                </a:solidFill>
              </a:rPr>
              <a:t>, what you already excel in, time required, etc.</a:t>
            </a:r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1FF941DC-AF1F-4F75-A9F0-D25384E55535}"/>
              </a:ext>
            </a:extLst>
          </p:cNvPr>
          <p:cNvSpPr/>
          <p:nvPr/>
        </p:nvSpPr>
        <p:spPr>
          <a:xfrm>
            <a:off x="129342" y="1778421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/>
              <a:t>Starting day</a:t>
            </a:r>
            <a:endParaRPr lang="en-us" dirty="0"/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FD2F2E10-5C56-4BFB-8165-CAD05AAA5A48}"/>
              </a:ext>
            </a:extLst>
          </p:cNvPr>
          <p:cNvSpPr/>
          <p:nvPr/>
        </p:nvSpPr>
        <p:spPr>
          <a:xfrm>
            <a:off x="129342" y="2098911"/>
            <a:ext cx="2914650" cy="1221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accent1"/>
                </a:solidFill>
              </a:rPr>
              <a:t>Preparation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Write a teaching CV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Complete ZRI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Formulate 5 of your own learning objectives for the UTQ program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Complete an e-learning course to obtain a basic qualification </a:t>
            </a:r>
            <a:r>
              <a:rPr lang="en-us" sz="900" b="0" i="1" u="none" baseline="0">
                <a:solidFill>
                  <a:schemeClr val="accent1"/>
                </a:solidFill>
              </a:rPr>
              <a:t>(not required if recently completed)</a:t>
            </a:r>
          </a:p>
          <a:p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4EB88CFB-4395-4DF1-ADD9-04F0629761E2}"/>
              </a:ext>
            </a:extLst>
          </p:cNvPr>
          <p:cNvSpPr/>
          <p:nvPr/>
        </p:nvSpPr>
        <p:spPr>
          <a:xfrm>
            <a:off x="3043992" y="2098911"/>
            <a:ext cx="2914650" cy="122168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 dirty="0">
                <a:solidFill>
                  <a:schemeClr val="bg1"/>
                </a:solidFill>
              </a:rPr>
              <a:t>Content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Introduction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In-depth overview of UTQ program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Share and narrow down learning objectives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Define learning actions</a:t>
            </a:r>
          </a:p>
          <a:p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9" name="Pijl: omlaag 58">
            <a:extLst>
              <a:ext uri="{FF2B5EF4-FFF2-40B4-BE49-F238E27FC236}">
                <a16:creationId xmlns:a16="http://schemas.microsoft.com/office/drawing/2014/main" id="{B00A4EC1-B49F-4E89-B429-4FFDBC9B4BCE}"/>
              </a:ext>
            </a:extLst>
          </p:cNvPr>
          <p:cNvSpPr/>
          <p:nvPr/>
        </p:nvSpPr>
        <p:spPr>
          <a:xfrm>
            <a:off x="249684" y="1142076"/>
            <a:ext cx="336346" cy="537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0" name="Rechthoek: afgeronde hoeken 59">
            <a:extLst>
              <a:ext uri="{FF2B5EF4-FFF2-40B4-BE49-F238E27FC236}">
                <a16:creationId xmlns:a16="http://schemas.microsoft.com/office/drawing/2014/main" id="{2AA44062-A876-4B34-B5D1-21A9DFF22D8F}"/>
              </a:ext>
            </a:extLst>
          </p:cNvPr>
          <p:cNvSpPr/>
          <p:nvPr/>
        </p:nvSpPr>
        <p:spPr>
          <a:xfrm>
            <a:off x="742387" y="3427058"/>
            <a:ext cx="5216254" cy="701710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Narrow down learning objectives and define learning actions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Reflect on learning objectives in relation to the final qualifications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Define learning wishes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Carry out any learning actions and reflect on them</a:t>
            </a:r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2DC63EC7-BA36-4FF0-9BD5-AC112B840577}"/>
              </a:ext>
            </a:extLst>
          </p:cNvPr>
          <p:cNvSpPr/>
          <p:nvPr/>
        </p:nvSpPr>
        <p:spPr>
          <a:xfrm>
            <a:off x="129342" y="4256791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/>
              <a:t>Peer Consultancy Session 1</a:t>
            </a:r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1305AD22-8BF8-4141-BFAF-AC440802EAE4}"/>
              </a:ext>
            </a:extLst>
          </p:cNvPr>
          <p:cNvSpPr/>
          <p:nvPr/>
        </p:nvSpPr>
        <p:spPr>
          <a:xfrm>
            <a:off x="129342" y="4577281"/>
            <a:ext cx="2914650" cy="14014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 dirty="0">
                <a:solidFill>
                  <a:schemeClr val="accent1"/>
                </a:solidFill>
              </a:rPr>
              <a:t>Preparation</a:t>
            </a:r>
            <a:endParaRPr lang="en-us" sz="1050" dirty="0">
              <a:solidFill>
                <a:schemeClr val="accent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accent1"/>
                </a:solidFill>
              </a:rPr>
              <a:t>Prepare agenda (and share with supervisor)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accent1"/>
                </a:solidFill>
              </a:rPr>
              <a:t>Think about what you want to discuss from your own teaching practice (case studies, successes or difficult issues) and/or progress of the UTQ program (what are you struggling with? Or do you have an inspiring idea?)</a:t>
            </a:r>
          </a:p>
          <a:p>
            <a:endParaRPr lang="en-us" sz="1050" dirty="0">
              <a:solidFill>
                <a:schemeClr val="accent1"/>
              </a:solidFill>
            </a:endParaRP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accent1"/>
              </a:solidFill>
            </a:endParaRPr>
          </a:p>
          <a:p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BD07DAF6-D714-4BA2-8BF8-CEBC6C182ACF}"/>
              </a:ext>
            </a:extLst>
          </p:cNvPr>
          <p:cNvSpPr/>
          <p:nvPr/>
        </p:nvSpPr>
        <p:spPr>
          <a:xfrm>
            <a:off x="3043992" y="4577281"/>
            <a:ext cx="2914650" cy="140149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00" b="0" i="1" u="none" baseline="0" dirty="0">
                <a:solidFill>
                  <a:schemeClr val="bg1"/>
                </a:solidFill>
              </a:rPr>
              <a:t>Content</a:t>
            </a:r>
            <a:endParaRPr lang="en-us" sz="1000" dirty="0">
              <a:solidFill>
                <a:schemeClr val="bg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00" b="0" i="0" u="none" baseline="0" dirty="0">
                <a:solidFill>
                  <a:schemeClr val="bg1"/>
                </a:solidFill>
              </a:rPr>
              <a:t>Own agenda points</a:t>
            </a:r>
          </a:p>
          <a:p>
            <a:pPr marL="85725" indent="-85725" algn="l" rtl="0">
              <a:buFontTx/>
              <a:buChar char="-"/>
            </a:pPr>
            <a:r>
              <a:rPr lang="en-us" sz="1000" b="0" i="0" u="none" baseline="0" dirty="0">
                <a:solidFill>
                  <a:schemeClr val="bg1"/>
                </a:solidFill>
              </a:rPr>
              <a:t>Exchange experiences pertaining to education, learning actions and/or the UTQ</a:t>
            </a:r>
          </a:p>
          <a:p>
            <a:pPr marL="85725" indent="-85725" algn="l" rtl="0">
              <a:buFontTx/>
              <a:buChar char="-"/>
            </a:pPr>
            <a:r>
              <a:rPr lang="en-us" sz="1000" b="0" i="0" u="none" baseline="0" dirty="0">
                <a:solidFill>
                  <a:schemeClr val="bg1"/>
                </a:solidFill>
              </a:rPr>
              <a:t>Reflect on learning objectives and mak</a:t>
            </a:r>
            <a:r>
              <a:rPr lang="en-US" sz="1000" b="0" i="0" u="none" baseline="0" dirty="0">
                <a:solidFill>
                  <a:schemeClr val="bg1"/>
                </a:solidFill>
              </a:rPr>
              <a:t>e</a:t>
            </a:r>
            <a:r>
              <a:rPr lang="en-us" sz="1000" b="0" i="0" u="none" baseline="0" dirty="0">
                <a:solidFill>
                  <a:schemeClr val="bg1"/>
                </a:solidFill>
              </a:rPr>
              <a:t> adjustments</a:t>
            </a:r>
          </a:p>
          <a:p>
            <a:pPr marL="85725" indent="-85725" algn="l" rtl="0">
              <a:buFontTx/>
              <a:buChar char="-"/>
            </a:pPr>
            <a:r>
              <a:rPr lang="en-us" sz="1000" b="0" i="0" u="none" baseline="0" dirty="0">
                <a:solidFill>
                  <a:schemeClr val="bg1"/>
                </a:solidFill>
              </a:rPr>
              <a:t>Discuss final qualifications</a:t>
            </a:r>
          </a:p>
          <a:p>
            <a:pPr marL="85725" indent="-85725" algn="l" rtl="0">
              <a:buFontTx/>
              <a:buChar char="-"/>
            </a:pPr>
            <a:r>
              <a:rPr lang="en-us" sz="1000" b="0" i="0" u="none" baseline="0" dirty="0">
                <a:solidFill>
                  <a:schemeClr val="bg1"/>
                </a:solidFill>
              </a:rPr>
              <a:t>Discuss what you want to do together (learning actions)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4" name="Pijl: omlaag 63">
            <a:extLst>
              <a:ext uri="{FF2B5EF4-FFF2-40B4-BE49-F238E27FC236}">
                <a16:creationId xmlns:a16="http://schemas.microsoft.com/office/drawing/2014/main" id="{76E41D47-A9BB-462C-850D-B24F18B9B88A}"/>
              </a:ext>
            </a:extLst>
          </p:cNvPr>
          <p:cNvSpPr/>
          <p:nvPr/>
        </p:nvSpPr>
        <p:spPr>
          <a:xfrm>
            <a:off x="242000" y="3328630"/>
            <a:ext cx="336346" cy="788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5" name="Rechthoek: afgeronde hoeken 64">
            <a:extLst>
              <a:ext uri="{FF2B5EF4-FFF2-40B4-BE49-F238E27FC236}">
                <a16:creationId xmlns:a16="http://schemas.microsoft.com/office/drawing/2014/main" id="{8E707DC4-6D04-4BA9-9CD6-0077D9E011A4}"/>
              </a:ext>
            </a:extLst>
          </p:cNvPr>
          <p:cNvSpPr/>
          <p:nvPr/>
        </p:nvSpPr>
        <p:spPr>
          <a:xfrm>
            <a:off x="742386" y="6067428"/>
            <a:ext cx="5216255" cy="701711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Carry out learning actions and reflect on them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Complete </a:t>
            </a:r>
            <a:r>
              <a:rPr lang="en-us" sz="1050" b="0" i="0" u="none" baseline="0" dirty="0">
                <a:solidFill>
                  <a:schemeClr val="bg1"/>
                </a:solidFill>
              </a:rPr>
              <a:t>a part of your portfolio: learning objective or competence,</a:t>
            </a:r>
            <a:r>
              <a:rPr lang="en-US" sz="1050" b="0" i="0" u="none" baseline="0" dirty="0">
                <a:solidFill>
                  <a:schemeClr val="bg1"/>
                </a:solidFill>
              </a:rPr>
              <a:t> </a:t>
            </a:r>
            <a:r>
              <a:rPr lang="en-us" sz="1050" b="0" i="0" u="none" baseline="0" dirty="0">
                <a:solidFill>
                  <a:schemeClr val="bg1"/>
                </a:solidFill>
              </a:rPr>
              <a:t>	     send this to your UTQ peers well in advance</a:t>
            </a:r>
            <a:endParaRPr lang="en-us" sz="1050" dirty="0">
              <a:solidFill>
                <a:schemeClr val="bg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Give feedback on others’ portfolios</a:t>
            </a:r>
          </a:p>
        </p:txBody>
      </p:sp>
      <p:sp>
        <p:nvSpPr>
          <p:cNvPr id="66" name="Rechthoek 65">
            <a:extLst>
              <a:ext uri="{FF2B5EF4-FFF2-40B4-BE49-F238E27FC236}">
                <a16:creationId xmlns:a16="http://schemas.microsoft.com/office/drawing/2014/main" id="{76E43584-6A3E-4952-BCCB-BBC615692515}"/>
              </a:ext>
            </a:extLst>
          </p:cNvPr>
          <p:cNvSpPr/>
          <p:nvPr/>
        </p:nvSpPr>
        <p:spPr>
          <a:xfrm>
            <a:off x="129342" y="6875604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/>
              <a:t>Peer Consultancy Session 2</a:t>
            </a:r>
          </a:p>
        </p:txBody>
      </p:sp>
      <p:sp>
        <p:nvSpPr>
          <p:cNvPr id="67" name="Rechthoek 66">
            <a:extLst>
              <a:ext uri="{FF2B5EF4-FFF2-40B4-BE49-F238E27FC236}">
                <a16:creationId xmlns:a16="http://schemas.microsoft.com/office/drawing/2014/main" id="{8CAEF2AC-0696-4B77-B4A1-FCA3009E7051}"/>
              </a:ext>
            </a:extLst>
          </p:cNvPr>
          <p:cNvSpPr/>
          <p:nvPr/>
        </p:nvSpPr>
        <p:spPr>
          <a:xfrm>
            <a:off x="129342" y="7196094"/>
            <a:ext cx="2914650" cy="1771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accent1"/>
                </a:solidFill>
              </a:rPr>
              <a:t>Preparation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Prepare agenda (and share with supervisor)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Send out feedback on portfolios 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Think about what you wish to discuss from your teaching practice (case studies) and/or progress of the UTQ program</a:t>
            </a:r>
          </a:p>
        </p:txBody>
      </p:sp>
      <p:sp>
        <p:nvSpPr>
          <p:cNvPr id="68" name="Rechthoek 67">
            <a:extLst>
              <a:ext uri="{FF2B5EF4-FFF2-40B4-BE49-F238E27FC236}">
                <a16:creationId xmlns:a16="http://schemas.microsoft.com/office/drawing/2014/main" id="{D238EAFB-523B-4560-82FC-14FAE4FCF5C5}"/>
              </a:ext>
            </a:extLst>
          </p:cNvPr>
          <p:cNvSpPr/>
          <p:nvPr/>
        </p:nvSpPr>
        <p:spPr>
          <a:xfrm>
            <a:off x="3043992" y="7196094"/>
            <a:ext cx="2914650" cy="177149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bg1"/>
                </a:solidFill>
              </a:rPr>
              <a:t>Content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Own agenda points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Exchange experiences pertaining to education, learning actions and/or the UTQ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Discuss feedback on submitted part of portfolio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Discuss wishes and invite expert for inspiration for PCS3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Inventory learning actions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Inventory other contents of PCS3</a:t>
            </a: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bg1"/>
              </a:solidFill>
            </a:endParaRP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9" name="Pijl: omlaag 68">
            <a:extLst>
              <a:ext uri="{FF2B5EF4-FFF2-40B4-BE49-F238E27FC236}">
                <a16:creationId xmlns:a16="http://schemas.microsoft.com/office/drawing/2014/main" id="{C4153551-9E4C-4AFD-A4D7-C675A607A3AE}"/>
              </a:ext>
            </a:extLst>
          </p:cNvPr>
          <p:cNvSpPr/>
          <p:nvPr/>
        </p:nvSpPr>
        <p:spPr>
          <a:xfrm>
            <a:off x="236363" y="5948757"/>
            <a:ext cx="336346" cy="825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0" name="Pijl: omlaag 69">
            <a:extLst>
              <a:ext uri="{FF2B5EF4-FFF2-40B4-BE49-F238E27FC236}">
                <a16:creationId xmlns:a16="http://schemas.microsoft.com/office/drawing/2014/main" id="{FFC3AE96-46BF-4E82-BAA7-4FA7049B4A79}"/>
              </a:ext>
            </a:extLst>
          </p:cNvPr>
          <p:cNvSpPr/>
          <p:nvPr/>
        </p:nvSpPr>
        <p:spPr>
          <a:xfrm>
            <a:off x="236363" y="8967591"/>
            <a:ext cx="336346" cy="661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1" name="Rechthoek: afgeronde hoeken 70">
            <a:extLst>
              <a:ext uri="{FF2B5EF4-FFF2-40B4-BE49-F238E27FC236}">
                <a16:creationId xmlns:a16="http://schemas.microsoft.com/office/drawing/2014/main" id="{8B20A33B-EC61-4C3A-903E-7C7A3559ECD3}"/>
              </a:ext>
            </a:extLst>
          </p:cNvPr>
          <p:cNvSpPr/>
          <p:nvPr/>
        </p:nvSpPr>
        <p:spPr>
          <a:xfrm>
            <a:off x="766091" y="9056239"/>
            <a:ext cx="5216255" cy="573036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Carry out learning actions and reflect on them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Work on your portfolio some more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Any other preparatory actions for PCS3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077A74F-6C86-4E41-8C55-0BE3AE3BA266}"/>
              </a:ext>
            </a:extLst>
          </p:cNvPr>
          <p:cNvSpPr txBox="1"/>
          <p:nvPr/>
        </p:nvSpPr>
        <p:spPr>
          <a:xfrm rot="20347034">
            <a:off x="5608119" y="5802516"/>
            <a:ext cx="1125351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000" b="0" i="0" u="none" baseline="0" dirty="0"/>
              <a:t>Result:</a:t>
            </a:r>
          </a:p>
          <a:p>
            <a:pPr algn="l" rtl="0"/>
            <a:r>
              <a:rPr lang="en-us" sz="1000" b="0" i="0" u="none" baseline="0" dirty="0"/>
              <a:t>Formulated learning objectives</a:t>
            </a:r>
          </a:p>
        </p:txBody>
      </p:sp>
      <p:pic>
        <p:nvPicPr>
          <p:cNvPr id="23" name="Picture 2" descr="Learning Goals and Alignment">
            <a:extLst>
              <a:ext uri="{FF2B5EF4-FFF2-40B4-BE49-F238E27FC236}">
                <a16:creationId xmlns:a16="http://schemas.microsoft.com/office/drawing/2014/main" id="{DE61403F-2E13-4EB7-9DC7-268184E4C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117" y="6354500"/>
            <a:ext cx="990834" cy="81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F2037B4F-A7FE-4DEB-A623-8FF27AFE82F3}"/>
              </a:ext>
            </a:extLst>
          </p:cNvPr>
          <p:cNvSpPr txBox="1"/>
          <p:nvPr/>
        </p:nvSpPr>
        <p:spPr>
          <a:xfrm rot="20347034">
            <a:off x="5778612" y="9079365"/>
            <a:ext cx="1125351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000" b="0" i="0" u="none" baseline="0" dirty="0"/>
              <a:t>Result:</a:t>
            </a:r>
          </a:p>
          <a:p>
            <a:pPr algn="l" rtl="0"/>
            <a:r>
              <a:rPr lang="en-us" sz="1000" b="0" i="0" u="none" baseline="0" dirty="0"/>
              <a:t>First part of portfolio complete</a:t>
            </a:r>
          </a:p>
        </p:txBody>
      </p:sp>
      <p:pic>
        <p:nvPicPr>
          <p:cNvPr id="25" name="Afbeelding 24" descr="Afbeelding met geel&#10;&#10;Automatisch gegenereerde beschrijving">
            <a:extLst>
              <a:ext uri="{FF2B5EF4-FFF2-40B4-BE49-F238E27FC236}">
                <a16:creationId xmlns:a16="http://schemas.microsoft.com/office/drawing/2014/main" id="{FD5B0F08-B79D-4010-BDDF-0649746273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61"/>
          <a:stretch/>
        </p:blipFill>
        <p:spPr>
          <a:xfrm>
            <a:off x="5795024" y="4349961"/>
            <a:ext cx="1069985" cy="1799257"/>
          </a:xfrm>
          <a:prstGeom prst="rect">
            <a:avLst/>
          </a:prstGeom>
        </p:spPr>
      </p:pic>
      <p:pic>
        <p:nvPicPr>
          <p:cNvPr id="26" name="Afbeelding 25" descr="Afbeelding met geel&#10;&#10;Automatisch gegenereerde beschrijving">
            <a:extLst>
              <a:ext uri="{FF2B5EF4-FFF2-40B4-BE49-F238E27FC236}">
                <a16:creationId xmlns:a16="http://schemas.microsoft.com/office/drawing/2014/main" id="{D6FAAE57-7EFA-4680-B2BF-5659064D33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94" t="63517" r="47621"/>
          <a:stretch/>
        </p:blipFill>
        <p:spPr>
          <a:xfrm>
            <a:off x="6170211" y="8683589"/>
            <a:ext cx="629874" cy="656428"/>
          </a:xfrm>
          <a:prstGeom prst="rect">
            <a:avLst/>
          </a:prstGeom>
        </p:spPr>
      </p:pic>
      <p:pic>
        <p:nvPicPr>
          <p:cNvPr id="27" name="Afbeelding 26" descr="Afbeelding met geel&#10;&#10;Automatisch gegenereerde beschrijving">
            <a:extLst>
              <a:ext uri="{FF2B5EF4-FFF2-40B4-BE49-F238E27FC236}">
                <a16:creationId xmlns:a16="http://schemas.microsoft.com/office/drawing/2014/main" id="{10FD3B43-2BF7-4AD6-AD5A-D3ED2F5C6C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41" r="66561"/>
          <a:stretch/>
        </p:blipFill>
        <p:spPr>
          <a:xfrm>
            <a:off x="5664190" y="2831234"/>
            <a:ext cx="1069985" cy="655991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D7AC880A-B792-4418-A14D-A1DA2DF6553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998" y="2315859"/>
            <a:ext cx="646036" cy="64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6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E1737133-E548-4CF0-B135-B59BB3F8EEF3}"/>
              </a:ext>
            </a:extLst>
          </p:cNvPr>
          <p:cNvSpPr/>
          <p:nvPr/>
        </p:nvSpPr>
        <p:spPr>
          <a:xfrm>
            <a:off x="784876" y="1927060"/>
            <a:ext cx="5022446" cy="712005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Carry out learning actions and reflect on them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Complete </a:t>
            </a:r>
            <a:r>
              <a:rPr lang="en-us" sz="1050" b="0" i="0" u="none" baseline="0" dirty="0">
                <a:solidFill>
                  <a:schemeClr val="bg1"/>
                </a:solidFill>
              </a:rPr>
              <a:t>a large part of your portfolio: e.g. multiple learning objectives or competences, send this to your agreed UTQ peer well in advance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Give feedback on the others’ portfolios</a:t>
            </a:r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47FB7108-A30A-4A06-8EE3-55F1BAC376C0}"/>
              </a:ext>
            </a:extLst>
          </p:cNvPr>
          <p:cNvSpPr/>
          <p:nvPr/>
        </p:nvSpPr>
        <p:spPr>
          <a:xfrm>
            <a:off x="177468" y="180474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/>
              <a:t>Peer Consultancy Session 3</a:t>
            </a:r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4F8A7185-B6EA-4628-B2D3-3D8225CC9EAA}"/>
              </a:ext>
            </a:extLst>
          </p:cNvPr>
          <p:cNvSpPr/>
          <p:nvPr/>
        </p:nvSpPr>
        <p:spPr>
          <a:xfrm>
            <a:off x="177468" y="500964"/>
            <a:ext cx="2914650" cy="13426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accent1"/>
                </a:solidFill>
              </a:rPr>
              <a:t>Preparation</a:t>
            </a:r>
            <a:endParaRPr lang="en-us" sz="1050" dirty="0">
              <a:solidFill>
                <a:schemeClr val="accent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Prepare agenda (and share with supervisor)</a:t>
            </a:r>
          </a:p>
          <a:p>
            <a:pPr marL="85725" indent="-85725" algn="l" rtl="0">
              <a:buFontTx/>
              <a:buChar char="-"/>
            </a:pPr>
            <a:r>
              <a:rPr lang="en-us" sz="1100" b="1" i="1" u="none" baseline="0">
                <a:solidFill>
                  <a:schemeClr val="accent1"/>
                </a:solidFill>
              </a:rPr>
              <a:t>If desired, send portfolio around and provide feedback on others’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Think about what you wish to discuss from your teaching practice (case studies) and/or progress of the UTQ program</a:t>
            </a: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3CE4D9DB-124D-4970-BA0C-E68DAB127472}"/>
              </a:ext>
            </a:extLst>
          </p:cNvPr>
          <p:cNvSpPr/>
          <p:nvPr/>
        </p:nvSpPr>
        <p:spPr>
          <a:xfrm>
            <a:off x="3092118" y="500964"/>
            <a:ext cx="2914650" cy="134266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5725" indent="-85725" algn="l" rtl="0"/>
            <a:r>
              <a:rPr lang="en-us" sz="1050" b="0" i="1" u="none" baseline="0">
                <a:solidFill>
                  <a:schemeClr val="bg1"/>
                </a:solidFill>
              </a:rPr>
              <a:t>Content</a:t>
            </a:r>
            <a:endParaRPr lang="en-us" sz="1050" dirty="0">
              <a:solidFill>
                <a:schemeClr val="bg1"/>
              </a:solidFill>
            </a:endParaRPr>
          </a:p>
          <a:p>
            <a:pPr marL="85725" indent="-85725" algn="l" rtl="0"/>
            <a:r>
              <a:rPr lang="en-us" sz="1050" b="0" i="0" u="none" baseline="0">
                <a:solidFill>
                  <a:schemeClr val="bg1"/>
                </a:solidFill>
              </a:rPr>
              <a:t>- Own agenda points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Exchange experiences pertaining to education, learning actions and/or the UTQ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Free interpretation (expert?)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Inventory learning actions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Make agreements on peer review of portfolios for PCS4</a:t>
            </a: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bg1"/>
              </a:solidFill>
            </a:endParaRP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1FF941DC-AF1F-4F75-A9F0-D25384E55535}"/>
              </a:ext>
            </a:extLst>
          </p:cNvPr>
          <p:cNvSpPr/>
          <p:nvPr/>
        </p:nvSpPr>
        <p:spPr>
          <a:xfrm>
            <a:off x="177468" y="2728918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/>
              <a:t>Peer Consultancy Session 4</a:t>
            </a:r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FD2F2E10-5C56-4BFB-8165-CAD05AAA5A48}"/>
              </a:ext>
            </a:extLst>
          </p:cNvPr>
          <p:cNvSpPr/>
          <p:nvPr/>
        </p:nvSpPr>
        <p:spPr>
          <a:xfrm>
            <a:off x="177468" y="3049408"/>
            <a:ext cx="2914650" cy="1544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accent1"/>
                </a:solidFill>
              </a:rPr>
              <a:t>Preparation</a:t>
            </a:r>
            <a:endParaRPr lang="en-us" sz="1050" dirty="0">
              <a:solidFill>
                <a:schemeClr val="accent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Prepare agenda (and share with supervisor)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Send out feedback on portfolios 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Think about what you wish to discuss from your teaching practice (case studies) and/or progress of the UTQ program</a:t>
            </a:r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4EB88CFB-4395-4DF1-ADD9-04F0629761E2}"/>
              </a:ext>
            </a:extLst>
          </p:cNvPr>
          <p:cNvSpPr/>
          <p:nvPr/>
        </p:nvSpPr>
        <p:spPr>
          <a:xfrm>
            <a:off x="3092118" y="3049408"/>
            <a:ext cx="2914650" cy="154419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bg1"/>
                </a:solidFill>
              </a:rPr>
              <a:t>Content</a:t>
            </a:r>
            <a:endParaRPr lang="en-us" sz="1050" dirty="0">
              <a:solidFill>
                <a:schemeClr val="bg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Own agenda points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Exchange experiences pertaining to education, learning actions and/or the UTQ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Discuss feedback on submitted part of portfolio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Inventory learning actions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bg1"/>
                </a:solidFill>
              </a:rPr>
              <a:t>Make agreements on peer review of portfolios for PCB5</a:t>
            </a:r>
          </a:p>
        </p:txBody>
      </p:sp>
      <p:sp>
        <p:nvSpPr>
          <p:cNvPr id="59" name="Pijl: omlaag 58">
            <a:extLst>
              <a:ext uri="{FF2B5EF4-FFF2-40B4-BE49-F238E27FC236}">
                <a16:creationId xmlns:a16="http://schemas.microsoft.com/office/drawing/2014/main" id="{B00A4EC1-B49F-4E89-B429-4FFDBC9B4BCE}"/>
              </a:ext>
            </a:extLst>
          </p:cNvPr>
          <p:cNvSpPr/>
          <p:nvPr/>
        </p:nvSpPr>
        <p:spPr>
          <a:xfrm>
            <a:off x="284489" y="1854196"/>
            <a:ext cx="336346" cy="78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0" name="Rechthoek: afgeronde hoeken 59">
            <a:extLst>
              <a:ext uri="{FF2B5EF4-FFF2-40B4-BE49-F238E27FC236}">
                <a16:creationId xmlns:a16="http://schemas.microsoft.com/office/drawing/2014/main" id="{2AA44062-A876-4B34-B5D1-21A9DFF22D8F}"/>
              </a:ext>
            </a:extLst>
          </p:cNvPr>
          <p:cNvSpPr/>
          <p:nvPr/>
        </p:nvSpPr>
        <p:spPr>
          <a:xfrm>
            <a:off x="784876" y="4686532"/>
            <a:ext cx="4860476" cy="701710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Carry out learning actions and reflect on them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Complete </a:t>
            </a:r>
            <a:r>
              <a:rPr lang="en-us" sz="1050" b="0" i="0" u="none" baseline="0" dirty="0">
                <a:solidFill>
                  <a:schemeClr val="bg1"/>
                </a:solidFill>
              </a:rPr>
              <a:t>a large part of your portfolio: e.g. multiple learning objectives or competences, send this to your agreed UTQ peer well in advance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Give feedback on the others’ portfolios</a:t>
            </a:r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2DC63EC7-BA36-4FF0-9BD5-AC112B840577}"/>
              </a:ext>
            </a:extLst>
          </p:cNvPr>
          <p:cNvSpPr/>
          <p:nvPr/>
        </p:nvSpPr>
        <p:spPr>
          <a:xfrm>
            <a:off x="177468" y="5544168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/>
              <a:t>Peer Consultancy Session 4</a:t>
            </a:r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1305AD22-8BF8-4141-BFAF-AC440802EAE4}"/>
              </a:ext>
            </a:extLst>
          </p:cNvPr>
          <p:cNvSpPr/>
          <p:nvPr/>
        </p:nvSpPr>
        <p:spPr>
          <a:xfrm>
            <a:off x="177468" y="5864658"/>
            <a:ext cx="2914650" cy="1370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accent1"/>
                </a:solidFill>
              </a:rPr>
              <a:t>Preparation</a:t>
            </a:r>
            <a:endParaRPr lang="en-us" sz="1050" dirty="0">
              <a:solidFill>
                <a:schemeClr val="accent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Prepare agenda (and share with supervisor)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Send out feedback on portfolios 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Think about what you wish to discuss from your teaching practice (case studies) and/or progress of the UTQ program</a:t>
            </a:r>
          </a:p>
          <a:p>
            <a:endParaRPr lang="en-us" sz="1050" dirty="0">
              <a:solidFill>
                <a:schemeClr val="accent1"/>
              </a:solidFill>
            </a:endParaRP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BD07DAF6-D714-4BA2-8BF8-CEBC6C182ACF}"/>
              </a:ext>
            </a:extLst>
          </p:cNvPr>
          <p:cNvSpPr/>
          <p:nvPr/>
        </p:nvSpPr>
        <p:spPr>
          <a:xfrm>
            <a:off x="3092118" y="5864658"/>
            <a:ext cx="2914650" cy="13708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 dirty="0">
                <a:solidFill>
                  <a:schemeClr val="bg1"/>
                </a:solidFill>
              </a:rPr>
              <a:t>Content</a:t>
            </a:r>
            <a:endParaRPr lang="en-us" sz="1050" dirty="0">
              <a:solidFill>
                <a:schemeClr val="bg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Own agenda points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Exchange experiences pertaining to education, learning actions and/or the UTQ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Discuss feedback on submitted part of portfolio</a:t>
            </a: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 dirty="0">
                <a:solidFill>
                  <a:schemeClr val="bg1"/>
                </a:solidFill>
              </a:rPr>
              <a:t>Discuss completion of UTQ portfolio and any agreements about it</a:t>
            </a:r>
          </a:p>
          <a:p>
            <a:endParaRPr lang="en-us" sz="1050" dirty="0">
              <a:solidFill>
                <a:schemeClr val="bg1"/>
              </a:solidFill>
            </a:endParaRPr>
          </a:p>
          <a:p>
            <a:pPr marL="171450" indent="-171450" algn="l" rtl="0">
              <a:buFontTx/>
              <a:buChar char="-"/>
            </a:pP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4" name="Pijl: omlaag 63">
            <a:extLst>
              <a:ext uri="{FF2B5EF4-FFF2-40B4-BE49-F238E27FC236}">
                <a16:creationId xmlns:a16="http://schemas.microsoft.com/office/drawing/2014/main" id="{76E41D47-A9BB-462C-850D-B24F18B9B88A}"/>
              </a:ext>
            </a:extLst>
          </p:cNvPr>
          <p:cNvSpPr/>
          <p:nvPr/>
        </p:nvSpPr>
        <p:spPr>
          <a:xfrm>
            <a:off x="284489" y="4599281"/>
            <a:ext cx="336346" cy="788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5" name="Rechthoek: afgeronde hoeken 64">
            <a:extLst>
              <a:ext uri="{FF2B5EF4-FFF2-40B4-BE49-F238E27FC236}">
                <a16:creationId xmlns:a16="http://schemas.microsoft.com/office/drawing/2014/main" id="{8E707DC4-6D04-4BA9-9CD6-0077D9E011A4}"/>
              </a:ext>
            </a:extLst>
          </p:cNvPr>
          <p:cNvSpPr/>
          <p:nvPr/>
        </p:nvSpPr>
        <p:spPr>
          <a:xfrm>
            <a:off x="790512" y="7314920"/>
            <a:ext cx="5216255" cy="320492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50" b="0" i="0" u="none" baseline="0">
                <a:solidFill>
                  <a:schemeClr val="bg1"/>
                </a:solidFill>
              </a:rPr>
              <a:t>Complete portfolio</a:t>
            </a:r>
          </a:p>
        </p:txBody>
      </p:sp>
      <p:sp>
        <p:nvSpPr>
          <p:cNvPr id="66" name="Rechthoek 65">
            <a:extLst>
              <a:ext uri="{FF2B5EF4-FFF2-40B4-BE49-F238E27FC236}">
                <a16:creationId xmlns:a16="http://schemas.microsoft.com/office/drawing/2014/main" id="{76E43584-6A3E-4952-BCCB-BBC615692515}"/>
              </a:ext>
            </a:extLst>
          </p:cNvPr>
          <p:cNvSpPr/>
          <p:nvPr/>
        </p:nvSpPr>
        <p:spPr>
          <a:xfrm>
            <a:off x="177468" y="7741877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/>
              <a:t>Complete portfolio</a:t>
            </a:r>
          </a:p>
        </p:txBody>
      </p:sp>
      <p:sp>
        <p:nvSpPr>
          <p:cNvPr id="67" name="Rechthoek 66">
            <a:extLst>
              <a:ext uri="{FF2B5EF4-FFF2-40B4-BE49-F238E27FC236}">
                <a16:creationId xmlns:a16="http://schemas.microsoft.com/office/drawing/2014/main" id="{8CAEF2AC-0696-4B77-B4A1-FCA3009E7051}"/>
              </a:ext>
            </a:extLst>
          </p:cNvPr>
          <p:cNvSpPr/>
          <p:nvPr/>
        </p:nvSpPr>
        <p:spPr>
          <a:xfrm>
            <a:off x="177468" y="8062367"/>
            <a:ext cx="2914650" cy="695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1050" b="0" i="1" u="none" baseline="0">
                <a:solidFill>
                  <a:schemeClr val="accent1"/>
                </a:solidFill>
              </a:rPr>
              <a:t>Preparation</a:t>
            </a:r>
            <a:endParaRPr lang="en-us" sz="1050" dirty="0">
              <a:solidFill>
                <a:schemeClr val="accent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1050" b="0" i="0" u="none" baseline="0">
                <a:solidFill>
                  <a:schemeClr val="accent1"/>
                </a:solidFill>
              </a:rPr>
              <a:t>Ask for feedback on your portfolio from at least 1 UTQ peer, reflect on it and add it to your portfolio.</a:t>
            </a:r>
          </a:p>
          <a:p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68" name="Rechthoek 67">
            <a:extLst>
              <a:ext uri="{FF2B5EF4-FFF2-40B4-BE49-F238E27FC236}">
                <a16:creationId xmlns:a16="http://schemas.microsoft.com/office/drawing/2014/main" id="{D238EAFB-523B-4560-82FC-14FAE4FCF5C5}"/>
              </a:ext>
            </a:extLst>
          </p:cNvPr>
          <p:cNvSpPr/>
          <p:nvPr/>
        </p:nvSpPr>
        <p:spPr>
          <a:xfrm>
            <a:off x="3092118" y="8062367"/>
            <a:ext cx="2914650" cy="69531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rtl="0"/>
            <a:r>
              <a:rPr lang="en-us" sz="900" b="0" i="1" u="none" baseline="0" dirty="0">
                <a:solidFill>
                  <a:schemeClr val="bg1"/>
                </a:solidFill>
              </a:rPr>
              <a:t>Content</a:t>
            </a:r>
            <a:endParaRPr lang="en-us" sz="900" dirty="0">
              <a:solidFill>
                <a:schemeClr val="bg1"/>
              </a:solidFill>
            </a:endParaRPr>
          </a:p>
          <a:p>
            <a:pPr marL="85725" indent="-85725" algn="l" rtl="0">
              <a:buFontTx/>
              <a:buChar char="-"/>
            </a:pPr>
            <a:r>
              <a:rPr lang="en-us" sz="900" b="0" i="0" u="none" baseline="0" dirty="0">
                <a:solidFill>
                  <a:schemeClr val="bg1"/>
                </a:solidFill>
              </a:rPr>
              <a:t>Send your completed portfolio to Wilma van Zwam: </a:t>
            </a:r>
            <a:r>
              <a:rPr lang="en-us" sz="900" b="0" i="0" u="none" baseline="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Wilma.vanZwam@radboudumc.nl</a:t>
            </a:r>
            <a:r>
              <a:rPr lang="en-us" sz="900" b="0" i="0" u="none" baseline="0" dirty="0">
                <a:solidFill>
                  <a:schemeClr val="bg1"/>
                </a:solidFill>
              </a:rPr>
              <a:t>. We will do our best to get </a:t>
            </a:r>
            <a:r>
              <a:rPr lang="en-us" sz="900" dirty="0">
                <a:solidFill>
                  <a:schemeClr val="bg1"/>
                </a:solidFill>
              </a:rPr>
              <a:t>back to you with a decision </a:t>
            </a:r>
            <a:r>
              <a:rPr lang="en-us" sz="900" b="0" i="0" u="none" baseline="0" dirty="0">
                <a:solidFill>
                  <a:schemeClr val="bg1"/>
                </a:solidFill>
              </a:rPr>
              <a:t>within 6 weeks.</a:t>
            </a:r>
          </a:p>
        </p:txBody>
      </p:sp>
      <p:sp>
        <p:nvSpPr>
          <p:cNvPr id="69" name="Pijl: omlaag 68">
            <a:extLst>
              <a:ext uri="{FF2B5EF4-FFF2-40B4-BE49-F238E27FC236}">
                <a16:creationId xmlns:a16="http://schemas.microsoft.com/office/drawing/2014/main" id="{C4153551-9E4C-4AFD-A4D7-C675A607A3AE}"/>
              </a:ext>
            </a:extLst>
          </p:cNvPr>
          <p:cNvSpPr/>
          <p:nvPr/>
        </p:nvSpPr>
        <p:spPr>
          <a:xfrm>
            <a:off x="284489" y="7235479"/>
            <a:ext cx="336346" cy="432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1" name="Rechthoek: afgeronde hoeken 70">
            <a:extLst>
              <a:ext uri="{FF2B5EF4-FFF2-40B4-BE49-F238E27FC236}">
                <a16:creationId xmlns:a16="http://schemas.microsoft.com/office/drawing/2014/main" id="{8B20A33B-EC61-4C3A-903E-7C7A3559ECD3}"/>
              </a:ext>
            </a:extLst>
          </p:cNvPr>
          <p:cNvSpPr/>
          <p:nvPr/>
        </p:nvSpPr>
        <p:spPr>
          <a:xfrm>
            <a:off x="784876" y="8826722"/>
            <a:ext cx="5216254" cy="387690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1050" b="0" i="0" u="none" baseline="0" dirty="0">
                <a:solidFill>
                  <a:schemeClr val="bg1"/>
                </a:solidFill>
              </a:rPr>
              <a:t>If the portfolio is not (yet) worthy of the UTQ, you can update</a:t>
            </a:r>
          </a:p>
          <a:p>
            <a:pPr algn="l" rtl="0"/>
            <a:r>
              <a:rPr lang="en-us" sz="1050" b="0" i="0" u="none" baseline="0" dirty="0">
                <a:solidFill>
                  <a:schemeClr val="bg1"/>
                </a:solidFill>
              </a:rPr>
              <a:t> your portfolio based on received feedback and submit anew</a:t>
            </a:r>
          </a:p>
        </p:txBody>
      </p:sp>
      <p:sp>
        <p:nvSpPr>
          <p:cNvPr id="2" name="Pijl: gekromd omhoog 1">
            <a:extLst>
              <a:ext uri="{FF2B5EF4-FFF2-40B4-BE49-F238E27FC236}">
                <a16:creationId xmlns:a16="http://schemas.microsoft.com/office/drawing/2014/main" id="{CB13CE81-32F9-457B-9A06-7CD4956F1C0F}"/>
              </a:ext>
            </a:extLst>
          </p:cNvPr>
          <p:cNvSpPr/>
          <p:nvPr/>
        </p:nvSpPr>
        <p:spPr>
          <a:xfrm>
            <a:off x="4842158" y="8757679"/>
            <a:ext cx="803194" cy="4418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Pijl: omlaag 48">
            <a:extLst>
              <a:ext uri="{FF2B5EF4-FFF2-40B4-BE49-F238E27FC236}">
                <a16:creationId xmlns:a16="http://schemas.microsoft.com/office/drawing/2014/main" id="{17213C17-236C-4657-8B4B-6D5E7A066450}"/>
              </a:ext>
            </a:extLst>
          </p:cNvPr>
          <p:cNvSpPr/>
          <p:nvPr/>
        </p:nvSpPr>
        <p:spPr>
          <a:xfrm>
            <a:off x="284489" y="8751652"/>
            <a:ext cx="336346" cy="424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172FB76D-D255-4E0E-9D42-EF73B4F4D406}"/>
              </a:ext>
            </a:extLst>
          </p:cNvPr>
          <p:cNvSpPr/>
          <p:nvPr/>
        </p:nvSpPr>
        <p:spPr>
          <a:xfrm>
            <a:off x="177467" y="9314989"/>
            <a:ext cx="5829300" cy="320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b="0" i="0" u="none" baseline="0"/>
              <a:t>UTQ certificate!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2B8D377-3EE8-4192-A980-BB5A77ECB182}"/>
              </a:ext>
            </a:extLst>
          </p:cNvPr>
          <p:cNvSpPr txBox="1"/>
          <p:nvPr/>
        </p:nvSpPr>
        <p:spPr>
          <a:xfrm rot="20347034">
            <a:off x="5808266" y="1837531"/>
            <a:ext cx="1125351" cy="76944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100" b="0" i="0" u="none" baseline="0" dirty="0"/>
              <a:t>Result:</a:t>
            </a:r>
          </a:p>
          <a:p>
            <a:pPr algn="l" rtl="0"/>
            <a:r>
              <a:rPr lang="en-us" sz="1100" b="0" i="0" u="none" baseline="0" dirty="0"/>
              <a:t>Majority of portfolio ready to go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2A121FE-A05E-4946-B4AE-EB06BAFB88E5}"/>
              </a:ext>
            </a:extLst>
          </p:cNvPr>
          <p:cNvSpPr txBox="1"/>
          <p:nvPr/>
        </p:nvSpPr>
        <p:spPr>
          <a:xfrm rot="20347034">
            <a:off x="5819497" y="4613481"/>
            <a:ext cx="1125351" cy="10618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050" b="0" i="0" u="none" baseline="0" dirty="0"/>
              <a:t>Result:</a:t>
            </a:r>
          </a:p>
          <a:p>
            <a:pPr algn="l" rtl="0"/>
            <a:r>
              <a:rPr lang="en-us" sz="1050" b="0" i="0" u="none" baseline="0" dirty="0"/>
              <a:t>Multiple learning objectives and/or competences </a:t>
            </a:r>
            <a:r>
              <a:rPr lang="en-US" sz="1050" b="0" i="0" u="none" baseline="0" dirty="0"/>
              <a:t>completed </a:t>
            </a:r>
            <a:endParaRPr lang="en-us" sz="1050" b="0" i="0" u="none" baseline="0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00E9CEB-1075-4026-B2C5-B1F8EBD5CD9A}"/>
              </a:ext>
            </a:extLst>
          </p:cNvPr>
          <p:cNvSpPr txBox="1"/>
          <p:nvPr/>
        </p:nvSpPr>
        <p:spPr>
          <a:xfrm rot="20347034">
            <a:off x="5773306" y="7668649"/>
            <a:ext cx="1125351" cy="93871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1100" b="0" i="0" u="none" baseline="0" dirty="0"/>
              <a:t>Result:</a:t>
            </a:r>
          </a:p>
          <a:p>
            <a:pPr algn="l" rtl="0"/>
            <a:r>
              <a:rPr lang="en-us" sz="1100" b="0" i="0" u="none" baseline="0" dirty="0"/>
              <a:t>A complete portfolio and a teacher who has grown </a:t>
            </a:r>
          </a:p>
        </p:txBody>
      </p:sp>
      <p:pic>
        <p:nvPicPr>
          <p:cNvPr id="27" name="Afbeelding 26" descr="Afbeelding met geel&#10;&#10;Automatisch gegenereerde beschrijving">
            <a:extLst>
              <a:ext uri="{FF2B5EF4-FFF2-40B4-BE49-F238E27FC236}">
                <a16:creationId xmlns:a16="http://schemas.microsoft.com/office/drawing/2014/main" id="{1D2A7010-99B0-4800-B4A5-E669DDD490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17" r="25699"/>
          <a:stretch/>
        </p:blipFill>
        <p:spPr>
          <a:xfrm>
            <a:off x="6290594" y="3039457"/>
            <a:ext cx="629874" cy="1799257"/>
          </a:xfrm>
          <a:prstGeom prst="rect">
            <a:avLst/>
          </a:prstGeom>
        </p:spPr>
      </p:pic>
      <p:pic>
        <p:nvPicPr>
          <p:cNvPr id="28" name="Afbeelding 27" descr="Afbeelding met geel&#10;&#10;Automatisch gegenereerde beschrijving">
            <a:extLst>
              <a:ext uri="{FF2B5EF4-FFF2-40B4-BE49-F238E27FC236}">
                <a16:creationId xmlns:a16="http://schemas.microsoft.com/office/drawing/2014/main" id="{9E75A41A-3BB7-44DB-9C0C-63AECF4333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94" r="47621"/>
          <a:stretch/>
        </p:blipFill>
        <p:spPr>
          <a:xfrm>
            <a:off x="6194959" y="229829"/>
            <a:ext cx="629874" cy="1799257"/>
          </a:xfrm>
          <a:prstGeom prst="rect">
            <a:avLst/>
          </a:prstGeom>
        </p:spPr>
      </p:pic>
      <p:pic>
        <p:nvPicPr>
          <p:cNvPr id="29" name="Afbeelding 28" descr="Afbeelding met geel&#10;&#10;Automatisch gegenereerde beschrijving">
            <a:extLst>
              <a:ext uri="{FF2B5EF4-FFF2-40B4-BE49-F238E27FC236}">
                <a16:creationId xmlns:a16="http://schemas.microsoft.com/office/drawing/2014/main" id="{485E0D60-6BCD-4F41-84F7-276624CA53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59"/>
          <a:stretch/>
        </p:blipFill>
        <p:spPr>
          <a:xfrm>
            <a:off x="6222590" y="6130804"/>
            <a:ext cx="836483" cy="1799257"/>
          </a:xfrm>
          <a:prstGeom prst="rect">
            <a:avLst/>
          </a:prstGeom>
        </p:spPr>
      </p:pic>
      <p:pic>
        <p:nvPicPr>
          <p:cNvPr id="30" name="Picture 6" descr="Yellow Flower Clipart One Flower - Pink Flower Clipart , Free Transparent  Clipart - ClipartKey">
            <a:extLst>
              <a:ext uri="{FF2B5EF4-FFF2-40B4-BE49-F238E27FC236}">
                <a16:creationId xmlns:a16="http://schemas.microsoft.com/office/drawing/2014/main" id="{F50A7713-E712-4470-8A14-8E807D98E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412" y="6663373"/>
            <a:ext cx="192416" cy="17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Yellow Flower Clipart One Flower - Pink Flower Clipart , Free Transparent  Clipart - ClipartKey">
            <a:extLst>
              <a:ext uri="{FF2B5EF4-FFF2-40B4-BE49-F238E27FC236}">
                <a16:creationId xmlns:a16="http://schemas.microsoft.com/office/drawing/2014/main" id="{91C357EA-D219-4C89-BA2C-4043EDD25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12" y="6815773"/>
            <a:ext cx="192416" cy="17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Yellow Flower Clipart One Flower - Pink Flower Clipart , Free Transparent  Clipart - ClipartKey">
            <a:extLst>
              <a:ext uri="{FF2B5EF4-FFF2-40B4-BE49-F238E27FC236}">
                <a16:creationId xmlns:a16="http://schemas.microsoft.com/office/drawing/2014/main" id="{BC4F4E66-C42C-40BF-9352-9D19C59B0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196" y="6972144"/>
            <a:ext cx="192416" cy="17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599122"/>
      </p:ext>
    </p:extLst>
  </p:cSld>
  <p:clrMapOvr>
    <a:masterClrMapping/>
  </p:clrMapOvr>
</p:sld>
</file>

<file path=ppt/theme/theme1.xml><?xml version="1.0" encoding="utf-8"?>
<a:theme xmlns:a="http://schemas.openxmlformats.org/drawingml/2006/main" name="Centrum voor Oncologi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ntrum voor Oncologie" id="{D4CFB3D5-D1D3-4469-88FE-E95B75CA8AE4}" vid="{00DE1D53-0035-4961-AB56-67499A60D2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Centrum voor Oncologie</Template>
  <TotalTime>110</TotalTime>
  <Words>827</Words>
  <Application>Microsoft Office PowerPoint</Application>
  <PresentationFormat>A4 (210 x 297 mm)</PresentationFormat>
  <Paragraphs>110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Centrum voor Oncologie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Blaney Davidson, Esmeralda</dc:creator>
  <cp:lastModifiedBy>Bergsma, Akkelien</cp:lastModifiedBy>
  <cp:revision>23</cp:revision>
  <dcterms:created xsi:type="dcterms:W3CDTF">2021-02-24T11:50:26Z</dcterms:created>
  <dcterms:modified xsi:type="dcterms:W3CDTF">2021-06-10T08:28:37Z</dcterms:modified>
</cp:coreProperties>
</file>