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596" r:id="rId2"/>
    <p:sldId id="594" r:id="rId3"/>
    <p:sldId id="595" r:id="rId4"/>
  </p:sldIdLst>
  <p:sldSz cx="9144000" cy="6858000" type="screen4x3"/>
  <p:notesSz cx="7099300" cy="10234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17" autoAdjust="0"/>
  </p:normalViewPr>
  <p:slideViewPr>
    <p:cSldViewPr>
      <p:cViewPr varScale="1">
        <p:scale>
          <a:sx n="119" d="100"/>
          <a:sy n="119" d="100"/>
        </p:scale>
        <p:origin x="11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4020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720755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4020506" y="9720755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BF555A7E-6E3C-45C6-B7A1-1988D0B57DB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/>
          <a:lstStyle>
            <a:lvl1pPr algn="r">
              <a:defRPr sz="1200"/>
            </a:lvl1pPr>
          </a:lstStyle>
          <a:p>
            <a:fld id="{6A768BA2-71B1-44F4-9FF6-2D84CB5B7529}" type="datetimeFigureOut">
              <a:rPr lang="en-GB" smtClean="0"/>
              <a:pPr/>
              <a:t>23/09/2022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9" tIns="47380" rIns="94759" bIns="4738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09599" y="4862015"/>
            <a:ext cx="5680103" cy="4605085"/>
          </a:xfrm>
          <a:prstGeom prst="rect">
            <a:avLst/>
          </a:prstGeom>
        </p:spPr>
        <p:txBody>
          <a:bodyPr vert="horz" lIns="94759" tIns="47380" rIns="94759" bIns="4738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0755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0506" y="9720755"/>
            <a:ext cx="3077137" cy="512222"/>
          </a:xfrm>
          <a:prstGeom prst="rect">
            <a:avLst/>
          </a:prstGeom>
        </p:spPr>
        <p:txBody>
          <a:bodyPr vert="horz" lIns="94759" tIns="47380" rIns="94759" bIns="47380" rtlCol="0" anchor="b"/>
          <a:lstStyle>
            <a:lvl1pPr algn="r">
              <a:defRPr sz="1200"/>
            </a:lvl1pPr>
          </a:lstStyle>
          <a:p>
            <a:fld id="{4830D0D1-8F2B-4742-BBD2-7D1ABE12486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&lt;datum&gt;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&lt;Titel van de presentatie&gt;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Pagina </a:t>
            </a:r>
            <a:fld id="{7FC9B413-936F-403B-BC98-20250EBFF374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196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&lt;Titel van de presentatie&gt;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dirty="0"/>
              <a:t>Pagina </a:t>
            </a:r>
            <a:fld id="{7FC9B413-936F-403B-BC98-20250EBFF374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&lt;datum&gt;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chart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Pagina </a:t>
            </a:r>
            <a:fld id="{7FC9B413-936F-403B-BC98-20250EBFF374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&lt;datum&gt;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Pagina </a:t>
            </a:r>
            <a:fld id="{7FC9B413-936F-403B-BC98-20250EBFF374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&lt;datum&gt;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Pagina </a:t>
            </a:r>
            <a:fld id="{7FC9B413-936F-403B-BC98-20250EBFF374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&lt;datum&gt;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Pagina </a:t>
            </a:r>
            <a:fld id="{7FC9B413-936F-403B-BC98-20250EBFF374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picture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 dirty="0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22000" y="1814635"/>
            <a:ext cx="8100000" cy="41253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494000" y="6414409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en-US"/>
              <a:t>&lt;datum&gt;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790000" y="6414409"/>
            <a:ext cx="396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&lt;Titel van de presentatie&gt;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dirty="0"/>
              <a:t>Pagina </a:t>
            </a:r>
            <a:fld id="{7FC9B413-936F-403B-BC98-20250EBFF374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Rechthoek 17"/>
          <p:cNvSpPr/>
          <p:nvPr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60" r:id="rId4"/>
    <p:sldLayoutId id="2147483652" r:id="rId5"/>
    <p:sldLayoutId id="2147483661" r:id="rId6"/>
    <p:sldLayoutId id="2147483662" r:id="rId7"/>
    <p:sldLayoutId id="2147483663" r:id="rId8"/>
    <p:sldLayoutId id="2147483664" r:id="rId9"/>
    <p:sldLayoutId id="2147483665" r:id="rId10"/>
  </p:sldLayoutIdLst>
  <p:hf hdr="0" ft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2263" indent="-322263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325438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963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813" indent="-322263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099425" cy="533400"/>
          </a:xfrm>
        </p:spPr>
        <p:txBody>
          <a:bodyPr/>
          <a:lstStyle/>
          <a:p>
            <a:r>
              <a:rPr lang="en-GB" dirty="0" err="1"/>
              <a:t>RoB</a:t>
            </a:r>
            <a:r>
              <a:rPr lang="en-GB" dirty="0"/>
              <a:t> scores </a:t>
            </a:r>
            <a:r>
              <a:rPr lang="en-GB" dirty="0" err="1"/>
              <a:t>Muftuoglu</a:t>
            </a:r>
            <a:r>
              <a:rPr lang="en-GB" dirty="0"/>
              <a:t> et al.</a:t>
            </a:r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522288" y="1394869"/>
          <a:ext cx="8099425" cy="47385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288">
                  <a:extLst>
                    <a:ext uri="{9D8B030D-6E8A-4147-A177-3AD203B41FA5}">
                      <a16:colId xmlns:a16="http://schemas.microsoft.com/office/drawing/2014/main" val="3331654878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9513">
                  <a:extLst>
                    <a:ext uri="{9D8B030D-6E8A-4147-A177-3AD203B41FA5}">
                      <a16:colId xmlns:a16="http://schemas.microsoft.com/office/drawing/2014/main" val="148153217"/>
                    </a:ext>
                  </a:extLst>
                </a:gridCol>
              </a:tblGrid>
              <a:tr h="2339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1" dirty="0">
                          <a:latin typeface="+mn-lt"/>
                          <a:ea typeface="Times New Roman"/>
                          <a:cs typeface="Times New Roman"/>
                        </a:rPr>
                        <a:t>#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b="1" dirty="0" err="1">
                          <a:latin typeface="+mn-lt"/>
                        </a:rPr>
                        <a:t>Signalling</a:t>
                      </a:r>
                      <a:r>
                        <a:rPr lang="nl-NL" sz="1100" b="1" dirty="0">
                          <a:latin typeface="+mn-lt"/>
                        </a:rPr>
                        <a:t> question</a:t>
                      </a:r>
                      <a:endParaRPr lang="nl-NL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 err="1">
                          <a:latin typeface="+mn-lt"/>
                        </a:rPr>
                        <a:t>Answer</a:t>
                      </a:r>
                      <a:r>
                        <a:rPr lang="nl-NL" sz="1100" b="1" dirty="0">
                          <a:latin typeface="+mn-lt"/>
                        </a:rPr>
                        <a:t> </a:t>
                      </a:r>
                      <a:r>
                        <a:rPr lang="nl-NL" sz="1100" b="1" dirty="0" err="1">
                          <a:latin typeface="+mn-lt"/>
                        </a:rPr>
                        <a:t>question</a:t>
                      </a:r>
                      <a:endParaRPr lang="nl-NL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latin typeface="+mn-lt"/>
                        </a:rPr>
                        <a:t>Risk of bias</a:t>
                      </a:r>
                      <a:endParaRPr lang="nl-NL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 err="1">
                          <a:latin typeface="+mn-lt"/>
                          <a:ea typeface="Times New Roman"/>
                          <a:cs typeface="Times New Roman"/>
                        </a:rPr>
                        <a:t>Motivation</a:t>
                      </a:r>
                      <a:endParaRPr lang="nl-NL" sz="11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8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</a:rPr>
                        <a:t>Was the allocation sequence adequately generated and applied?</a:t>
                      </a:r>
                      <a:endParaRPr lang="nl-N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rgbClr val="00B050"/>
                          </a:solidFill>
                          <a:latin typeface="+mn-lt"/>
                        </a:rPr>
                        <a:t>Yes</a:t>
                      </a:r>
                      <a:r>
                        <a:rPr lang="nl-NL" sz="1100" b="1" dirty="0">
                          <a:latin typeface="+mn-lt"/>
                        </a:rPr>
                        <a:t> / </a:t>
                      </a:r>
                      <a:r>
                        <a:rPr lang="nl-NL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No</a:t>
                      </a:r>
                      <a:r>
                        <a:rPr lang="nl-NL" sz="1100" b="1" dirty="0">
                          <a:latin typeface="+mn-lt"/>
                        </a:rPr>
                        <a:t> / </a:t>
                      </a:r>
                      <a:r>
                        <a:rPr lang="nl-NL" sz="1100" b="1" dirty="0" err="1">
                          <a:solidFill>
                            <a:srgbClr val="FFC000"/>
                          </a:solidFill>
                          <a:latin typeface="+mn-lt"/>
                        </a:rPr>
                        <a:t>Unclear</a:t>
                      </a:r>
                      <a:endParaRPr lang="nl-NL" sz="1100" b="1" dirty="0">
                        <a:solidFill>
                          <a:srgbClr val="FFC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rgbClr val="00B050"/>
                          </a:solidFill>
                          <a:latin typeface="+mn-lt"/>
                        </a:rPr>
                        <a:t>Low</a:t>
                      </a:r>
                      <a:r>
                        <a:rPr lang="nl-NL" sz="1100" b="1" dirty="0">
                          <a:latin typeface="+mn-lt"/>
                        </a:rPr>
                        <a:t> / </a:t>
                      </a:r>
                      <a:r>
                        <a:rPr lang="nl-NL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High</a:t>
                      </a:r>
                      <a:r>
                        <a:rPr lang="nl-NL" sz="1100" b="1" dirty="0">
                          <a:latin typeface="+mn-lt"/>
                        </a:rPr>
                        <a:t> / </a:t>
                      </a:r>
                      <a:r>
                        <a:rPr lang="nl-NL" sz="1100" b="1" dirty="0" err="1">
                          <a:solidFill>
                            <a:srgbClr val="FFC000"/>
                          </a:solidFill>
                          <a:latin typeface="+mn-lt"/>
                        </a:rPr>
                        <a:t>Unclear</a:t>
                      </a:r>
                      <a:endParaRPr lang="nl-NL" sz="1100" b="1" dirty="0">
                        <a:solidFill>
                          <a:srgbClr val="FFC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nl-NL" sz="1100" b="1" dirty="0">
                        <a:solidFill>
                          <a:srgbClr val="FFC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</a:rPr>
                        <a:t>Were the groups similar at baseline or were they adjusted for confounders in the analysis?</a:t>
                      </a:r>
                      <a:endParaRPr lang="nl-N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rgbClr val="00B050"/>
                          </a:solidFill>
                          <a:latin typeface="+mn-lt"/>
                        </a:rPr>
                        <a:t>Yes</a:t>
                      </a:r>
                      <a:r>
                        <a:rPr lang="nl-NL" sz="1100" b="1" dirty="0">
                          <a:latin typeface="+mn-lt"/>
                        </a:rPr>
                        <a:t> / </a:t>
                      </a:r>
                      <a:r>
                        <a:rPr lang="nl-NL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No</a:t>
                      </a:r>
                      <a:r>
                        <a:rPr lang="nl-NL" sz="1100" b="1" dirty="0">
                          <a:latin typeface="+mn-lt"/>
                        </a:rPr>
                        <a:t> / </a:t>
                      </a:r>
                      <a:r>
                        <a:rPr lang="nl-NL" sz="1100" b="1" dirty="0" err="1">
                          <a:solidFill>
                            <a:srgbClr val="FFC000"/>
                          </a:solidFill>
                          <a:latin typeface="+mn-lt"/>
                        </a:rPr>
                        <a:t>Unclear</a:t>
                      </a:r>
                      <a:endParaRPr lang="nl-NL" sz="1100" b="1" dirty="0">
                        <a:solidFill>
                          <a:srgbClr val="FFC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Unclear</a:t>
                      </a:r>
                      <a:endParaRPr kumimoji="0" lang="nl-NL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8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</a:rPr>
                        <a:t>Was the allocation adequately concealed?</a:t>
                      </a:r>
                      <a:endParaRPr lang="nl-N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rgbClr val="00B050"/>
                          </a:solidFill>
                          <a:latin typeface="+mn-lt"/>
                        </a:rPr>
                        <a:t>Yes</a:t>
                      </a:r>
                      <a:r>
                        <a:rPr lang="nl-NL" sz="1100" b="1" dirty="0">
                          <a:latin typeface="+mn-lt"/>
                        </a:rPr>
                        <a:t> / </a:t>
                      </a:r>
                      <a:r>
                        <a:rPr lang="nl-NL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No</a:t>
                      </a:r>
                      <a:r>
                        <a:rPr lang="nl-NL" sz="1100" b="1" dirty="0">
                          <a:latin typeface="+mn-lt"/>
                        </a:rPr>
                        <a:t> / </a:t>
                      </a:r>
                      <a:r>
                        <a:rPr lang="nl-NL" sz="1100" b="1" dirty="0" err="1">
                          <a:solidFill>
                            <a:srgbClr val="FFC000"/>
                          </a:solidFill>
                          <a:latin typeface="+mn-lt"/>
                        </a:rPr>
                        <a:t>Unclear</a:t>
                      </a:r>
                      <a:endParaRPr lang="nl-NL" sz="1100" b="1" dirty="0">
                        <a:solidFill>
                          <a:srgbClr val="FFC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Unclear</a:t>
                      </a:r>
                      <a:endParaRPr kumimoji="0" lang="nl-NL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</a:rPr>
                        <a:t>Were the animals randomly housed during the experiment?</a:t>
                      </a:r>
                      <a:endParaRPr lang="nl-N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rgbClr val="00B050"/>
                          </a:solidFill>
                          <a:latin typeface="+mn-lt"/>
                        </a:rPr>
                        <a:t>Yes</a:t>
                      </a:r>
                      <a:r>
                        <a:rPr lang="nl-NL" sz="1100" b="1" dirty="0">
                          <a:latin typeface="+mn-lt"/>
                        </a:rPr>
                        <a:t> / </a:t>
                      </a:r>
                      <a:r>
                        <a:rPr lang="nl-NL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No</a:t>
                      </a:r>
                      <a:r>
                        <a:rPr lang="nl-NL" sz="1100" b="1" dirty="0">
                          <a:latin typeface="+mn-lt"/>
                        </a:rPr>
                        <a:t> / </a:t>
                      </a:r>
                      <a:r>
                        <a:rPr lang="nl-NL" sz="1100" b="1" dirty="0" err="1">
                          <a:solidFill>
                            <a:srgbClr val="FFC000"/>
                          </a:solidFill>
                          <a:latin typeface="+mn-lt"/>
                        </a:rPr>
                        <a:t>Unclear</a:t>
                      </a:r>
                      <a:endParaRPr lang="nl-NL" sz="1100" b="1" dirty="0">
                        <a:solidFill>
                          <a:srgbClr val="FFC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Unclear</a:t>
                      </a:r>
                      <a:endParaRPr kumimoji="0" lang="nl-NL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7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</a:rPr>
                        <a:t>Were the caregivers and /or investigators blinded from knowledge which intervention each animal received during the experiment?</a:t>
                      </a:r>
                      <a:endParaRPr lang="nl-N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rgbClr val="00B050"/>
                          </a:solidFill>
                          <a:latin typeface="+mn-lt"/>
                        </a:rPr>
                        <a:t>Yes</a:t>
                      </a:r>
                      <a:r>
                        <a:rPr lang="nl-NL" sz="1100" b="1" dirty="0">
                          <a:latin typeface="+mn-lt"/>
                        </a:rPr>
                        <a:t> / </a:t>
                      </a:r>
                      <a:r>
                        <a:rPr lang="nl-NL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No</a:t>
                      </a:r>
                      <a:r>
                        <a:rPr lang="nl-NL" sz="1100" b="1" dirty="0">
                          <a:latin typeface="+mn-lt"/>
                        </a:rPr>
                        <a:t> / </a:t>
                      </a:r>
                      <a:r>
                        <a:rPr lang="nl-NL" sz="1100" b="1" dirty="0" err="1">
                          <a:solidFill>
                            <a:srgbClr val="FFC000"/>
                          </a:solidFill>
                          <a:latin typeface="+mn-lt"/>
                        </a:rPr>
                        <a:t>Unclear</a:t>
                      </a:r>
                      <a:endParaRPr lang="nl-NL" sz="1100" b="1" dirty="0">
                        <a:solidFill>
                          <a:srgbClr val="FFC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Unclear</a:t>
                      </a:r>
                      <a:endParaRPr kumimoji="0" lang="nl-NL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</a:rPr>
                        <a:t>Were animals selected at random for outcome assessment?</a:t>
                      </a:r>
                      <a:endParaRPr lang="nl-N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rgbClr val="00B050"/>
                          </a:solidFill>
                          <a:latin typeface="+mn-lt"/>
                        </a:rPr>
                        <a:t>Yes</a:t>
                      </a:r>
                      <a:r>
                        <a:rPr lang="nl-NL" sz="1100" b="1" dirty="0">
                          <a:latin typeface="+mn-lt"/>
                        </a:rPr>
                        <a:t> / </a:t>
                      </a:r>
                      <a:r>
                        <a:rPr lang="nl-NL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No</a:t>
                      </a:r>
                      <a:r>
                        <a:rPr lang="nl-NL" sz="1100" b="1" dirty="0">
                          <a:latin typeface="+mn-lt"/>
                        </a:rPr>
                        <a:t> / </a:t>
                      </a:r>
                      <a:r>
                        <a:rPr lang="nl-NL" sz="1100" b="1" dirty="0" err="1">
                          <a:solidFill>
                            <a:srgbClr val="FFC000"/>
                          </a:solidFill>
                          <a:latin typeface="+mn-lt"/>
                        </a:rPr>
                        <a:t>Unclear</a:t>
                      </a:r>
                      <a:endParaRPr lang="nl-NL" sz="1100" b="1" dirty="0">
                        <a:solidFill>
                          <a:srgbClr val="FFC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nl-NL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Unclear</a:t>
                      </a:r>
                      <a:endParaRPr kumimoji="0" lang="nl-NL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8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latin typeface="+mn-lt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n-lt"/>
                        </a:rPr>
                        <a:t>Was the outcome assessor blinded?</a:t>
                      </a:r>
                      <a:endParaRPr lang="nl-NL" sz="11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rgbClr val="00B050"/>
                          </a:solidFill>
                          <a:latin typeface="+mn-lt"/>
                        </a:rPr>
                        <a:t>Yes</a:t>
                      </a:r>
                      <a:r>
                        <a:rPr lang="nl-NL" sz="1100" b="1" dirty="0">
                          <a:latin typeface="+mn-lt"/>
                        </a:rPr>
                        <a:t> / </a:t>
                      </a:r>
                      <a:r>
                        <a:rPr lang="nl-NL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No</a:t>
                      </a:r>
                      <a:r>
                        <a:rPr lang="nl-NL" sz="1100" b="1" dirty="0">
                          <a:latin typeface="+mn-lt"/>
                        </a:rPr>
                        <a:t> / </a:t>
                      </a:r>
                      <a:r>
                        <a:rPr lang="nl-NL" sz="1100" b="1" dirty="0" err="1">
                          <a:solidFill>
                            <a:srgbClr val="FFC000"/>
                          </a:solidFill>
                          <a:latin typeface="+mn-lt"/>
                        </a:rPr>
                        <a:t>Unclear</a:t>
                      </a:r>
                      <a:endParaRPr lang="nl-NL" sz="1100" b="1" dirty="0">
                        <a:solidFill>
                          <a:srgbClr val="FFC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r>
                        <a:rPr kumimoji="0" lang="nl-N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nl-N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kumimoji="0" lang="nl-N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nl-NL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Unclear</a:t>
                      </a:r>
                      <a:endParaRPr kumimoji="0" lang="nl-NL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5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1100" dirty="0">
                          <a:latin typeface="+mn-lt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+mn-lt"/>
                        </a:rPr>
                        <a:t>Were incomplete outcome data adequately addressed?</a:t>
                      </a:r>
                      <a:endParaRPr lang="nl-N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rgbClr val="00B050"/>
                          </a:solidFill>
                          <a:latin typeface="+mn-lt"/>
                        </a:rPr>
                        <a:t>Yes</a:t>
                      </a:r>
                      <a:r>
                        <a:rPr lang="nl-NL" sz="1100" b="1" dirty="0">
                          <a:latin typeface="+mn-lt"/>
                        </a:rPr>
                        <a:t> / </a:t>
                      </a:r>
                      <a:r>
                        <a:rPr lang="nl-NL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No</a:t>
                      </a:r>
                      <a:r>
                        <a:rPr lang="nl-NL" sz="1100" b="1" dirty="0">
                          <a:latin typeface="+mn-lt"/>
                        </a:rPr>
                        <a:t> / </a:t>
                      </a:r>
                      <a:r>
                        <a:rPr lang="nl-NL" sz="1100" b="1" dirty="0" err="1">
                          <a:solidFill>
                            <a:srgbClr val="FFC000"/>
                          </a:solidFill>
                          <a:latin typeface="+mn-lt"/>
                        </a:rPr>
                        <a:t>Unclear</a:t>
                      </a:r>
                      <a:endParaRPr lang="nl-NL" sz="1100" b="1" dirty="0">
                        <a:solidFill>
                          <a:srgbClr val="FFC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r>
                        <a:rPr kumimoji="0" lang="nl-N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nl-N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kumimoji="0" lang="nl-N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nl-NL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Unclear</a:t>
                      </a:r>
                      <a:endParaRPr kumimoji="0" lang="nl-NL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8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dirty="0">
                          <a:latin typeface="+mn-lt"/>
                          <a:ea typeface="Times New Roman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dirty="0">
                          <a:latin typeface="+mn-lt"/>
                        </a:rPr>
                        <a:t>Are</a:t>
                      </a:r>
                      <a:r>
                        <a:rPr lang="nl-NL" sz="1100" baseline="0" dirty="0">
                          <a:latin typeface="+mn-lt"/>
                        </a:rPr>
                        <a:t> reports of the </a:t>
                      </a:r>
                      <a:r>
                        <a:rPr lang="nl-NL" sz="1100" baseline="0" dirty="0" err="1">
                          <a:latin typeface="+mn-lt"/>
                        </a:rPr>
                        <a:t>study</a:t>
                      </a:r>
                      <a:r>
                        <a:rPr lang="nl-NL" sz="1100" baseline="0" dirty="0">
                          <a:latin typeface="+mn-lt"/>
                        </a:rPr>
                        <a:t> free of </a:t>
                      </a:r>
                      <a:r>
                        <a:rPr lang="nl-NL" sz="1100" baseline="0" dirty="0" err="1">
                          <a:latin typeface="+mn-lt"/>
                        </a:rPr>
                        <a:t>selective</a:t>
                      </a:r>
                      <a:r>
                        <a:rPr lang="nl-NL" sz="1100" baseline="0" dirty="0">
                          <a:latin typeface="+mn-lt"/>
                        </a:rPr>
                        <a:t> </a:t>
                      </a:r>
                      <a:r>
                        <a:rPr lang="nl-NL" sz="1100" baseline="0" dirty="0" err="1">
                          <a:latin typeface="+mn-lt"/>
                        </a:rPr>
                        <a:t>outcome</a:t>
                      </a:r>
                      <a:r>
                        <a:rPr lang="nl-NL" sz="1100" baseline="0" dirty="0">
                          <a:latin typeface="+mn-lt"/>
                        </a:rPr>
                        <a:t> </a:t>
                      </a:r>
                      <a:r>
                        <a:rPr lang="nl-NL" sz="1100" baseline="0" dirty="0" err="1">
                          <a:latin typeface="+mn-lt"/>
                        </a:rPr>
                        <a:t>reporting</a:t>
                      </a:r>
                      <a:r>
                        <a:rPr lang="nl-NL" sz="1100" baseline="0" dirty="0">
                          <a:latin typeface="+mn-lt"/>
                        </a:rPr>
                        <a:t>?</a:t>
                      </a:r>
                      <a:endParaRPr lang="nl-NL" sz="11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100" b="1" dirty="0">
                          <a:solidFill>
                            <a:srgbClr val="00B050"/>
                          </a:solidFill>
                          <a:latin typeface="+mn-lt"/>
                        </a:rPr>
                        <a:t>Yes</a:t>
                      </a:r>
                      <a:r>
                        <a:rPr lang="nl-NL" sz="1100" b="1" dirty="0">
                          <a:latin typeface="+mn-lt"/>
                        </a:rPr>
                        <a:t> / </a:t>
                      </a:r>
                      <a:r>
                        <a:rPr lang="nl-NL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No</a:t>
                      </a:r>
                      <a:r>
                        <a:rPr lang="nl-NL" sz="1100" b="1" dirty="0">
                          <a:latin typeface="+mn-lt"/>
                        </a:rPr>
                        <a:t> / </a:t>
                      </a:r>
                      <a:r>
                        <a:rPr lang="nl-NL" sz="1100" b="1" dirty="0" err="1">
                          <a:solidFill>
                            <a:srgbClr val="FFC000"/>
                          </a:solidFill>
                          <a:latin typeface="+mn-lt"/>
                        </a:rPr>
                        <a:t>Unclear</a:t>
                      </a:r>
                      <a:endParaRPr lang="nl-NL" sz="1100" b="1" dirty="0">
                        <a:solidFill>
                          <a:srgbClr val="FFC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r>
                        <a:rPr kumimoji="0" lang="nl-N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nl-N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kumimoji="0" lang="nl-N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nl-NL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Unclear</a:t>
                      </a:r>
                      <a:endParaRPr kumimoji="0" lang="nl-NL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85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dirty="0">
                          <a:latin typeface="+mn-lt"/>
                          <a:ea typeface="Times New Roman"/>
                          <a:cs typeface="Times New Roman"/>
                        </a:rPr>
                        <a:t>Was </a:t>
                      </a:r>
                      <a:r>
                        <a:rPr lang="nl-NL" sz="1100" dirty="0" err="1">
                          <a:latin typeface="+mn-lt"/>
                          <a:ea typeface="Times New Roman"/>
                          <a:cs typeface="Times New Roman"/>
                        </a:rPr>
                        <a:t>the</a:t>
                      </a:r>
                      <a:r>
                        <a:rPr lang="nl-NL" sz="11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100" dirty="0" err="1">
                          <a:latin typeface="+mn-lt"/>
                          <a:ea typeface="Times New Roman"/>
                          <a:cs typeface="Times New Roman"/>
                        </a:rPr>
                        <a:t>study</a:t>
                      </a:r>
                      <a:r>
                        <a:rPr lang="nl-NL" sz="11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100" dirty="0" err="1">
                          <a:latin typeface="+mn-lt"/>
                          <a:ea typeface="Times New Roman"/>
                          <a:cs typeface="Times New Roman"/>
                        </a:rPr>
                        <a:t>apparently</a:t>
                      </a:r>
                      <a:r>
                        <a:rPr lang="nl-NL" sz="1100" dirty="0">
                          <a:latin typeface="+mn-lt"/>
                          <a:ea typeface="Times New Roman"/>
                          <a:cs typeface="Times New Roman"/>
                        </a:rPr>
                        <a:t> free of </a:t>
                      </a:r>
                      <a:r>
                        <a:rPr lang="nl-NL" sz="1100" dirty="0" err="1">
                          <a:latin typeface="+mn-lt"/>
                          <a:ea typeface="Times New Roman"/>
                          <a:cs typeface="Times New Roman"/>
                        </a:rPr>
                        <a:t>other</a:t>
                      </a:r>
                      <a:r>
                        <a:rPr lang="nl-NL" sz="11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100" dirty="0" err="1">
                          <a:latin typeface="+mn-lt"/>
                          <a:ea typeface="Times New Roman"/>
                          <a:cs typeface="Times New Roman"/>
                        </a:rPr>
                        <a:t>problems</a:t>
                      </a:r>
                      <a:r>
                        <a:rPr lang="nl-NL" sz="11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100" dirty="0" err="1">
                          <a:latin typeface="+mn-lt"/>
                          <a:ea typeface="Times New Roman"/>
                          <a:cs typeface="Times New Roman"/>
                        </a:rPr>
                        <a:t>that</a:t>
                      </a:r>
                      <a:r>
                        <a:rPr lang="nl-NL" sz="11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100" dirty="0" err="1">
                          <a:latin typeface="+mn-lt"/>
                          <a:ea typeface="Times New Roman"/>
                          <a:cs typeface="Times New Roman"/>
                        </a:rPr>
                        <a:t>could</a:t>
                      </a:r>
                      <a:r>
                        <a:rPr lang="nl-NL" sz="1100" dirty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nl-NL" sz="1100" dirty="0" err="1">
                          <a:latin typeface="+mn-lt"/>
                          <a:ea typeface="Times New Roman"/>
                          <a:cs typeface="Times New Roman"/>
                        </a:rPr>
                        <a:t>result</a:t>
                      </a:r>
                      <a:r>
                        <a:rPr lang="nl-NL" sz="1100" dirty="0">
                          <a:latin typeface="+mn-lt"/>
                          <a:ea typeface="Times New Roman"/>
                          <a:cs typeface="Times New Roman"/>
                        </a:rPr>
                        <a:t> in high risk of bias?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dirty="0">
                          <a:solidFill>
                            <a:srgbClr val="00B050"/>
                          </a:solidFill>
                          <a:latin typeface="+mn-lt"/>
                        </a:rPr>
                        <a:t>Yes</a:t>
                      </a:r>
                      <a:r>
                        <a:rPr lang="nl-NL" sz="1100" b="1" dirty="0">
                          <a:latin typeface="+mn-lt"/>
                        </a:rPr>
                        <a:t> / </a:t>
                      </a:r>
                      <a:r>
                        <a:rPr lang="nl-NL" sz="1100" b="1" dirty="0">
                          <a:solidFill>
                            <a:srgbClr val="FF0000"/>
                          </a:solidFill>
                          <a:latin typeface="+mn-lt"/>
                        </a:rPr>
                        <a:t>No</a:t>
                      </a:r>
                      <a:r>
                        <a:rPr lang="nl-NL" sz="1100" b="1" dirty="0">
                          <a:latin typeface="+mn-lt"/>
                        </a:rPr>
                        <a:t> / </a:t>
                      </a:r>
                      <a:r>
                        <a:rPr lang="nl-NL" sz="1100" b="1" dirty="0" err="1">
                          <a:solidFill>
                            <a:srgbClr val="FFC000"/>
                          </a:solidFill>
                          <a:latin typeface="+mn-lt"/>
                        </a:rPr>
                        <a:t>Unclear</a:t>
                      </a:r>
                      <a:endParaRPr lang="nl-NL" sz="1100" b="1" dirty="0">
                        <a:solidFill>
                          <a:srgbClr val="FFC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Low</a:t>
                      </a:r>
                      <a:r>
                        <a:rPr kumimoji="0" lang="nl-N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nl-N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r>
                        <a:rPr kumimoji="0" lang="nl-NL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/ </a:t>
                      </a:r>
                      <a:r>
                        <a:rPr kumimoji="0" lang="nl-NL" sz="1100" b="1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Unclear</a:t>
                      </a:r>
                      <a:endParaRPr kumimoji="0" lang="nl-NL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C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0043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078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Risk of Bias tool (1/2)</a:t>
            </a:r>
            <a:endParaRPr lang="en-GB" dirty="0"/>
          </a:p>
        </p:txBody>
      </p:sp>
      <p:pic>
        <p:nvPicPr>
          <p:cNvPr id="30723" name="Tijdelijke aanduiding voor inhoud 3" descr="plaatje RoB too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50201"/>
          <a:stretch>
            <a:fillRect/>
          </a:stretch>
        </p:blipFill>
        <p:spPr>
          <a:xfrm>
            <a:off x="130798" y="1700808"/>
            <a:ext cx="8905698" cy="3991915"/>
          </a:xfrm>
        </p:spPr>
      </p:pic>
      <p:sp>
        <p:nvSpPr>
          <p:cNvPr id="4" name="Tekstvak 3"/>
          <p:cNvSpPr txBox="1"/>
          <p:nvPr/>
        </p:nvSpPr>
        <p:spPr>
          <a:xfrm>
            <a:off x="539552" y="638132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Hooijmans et al. (2014)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BMC Medical Research Methodology 14:43</a:t>
            </a:r>
            <a:endParaRPr lang="en-GB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Risk of Bias tool (2/2)</a:t>
            </a:r>
            <a:endParaRPr lang="en-GB" dirty="0"/>
          </a:p>
        </p:txBody>
      </p:sp>
      <p:pic>
        <p:nvPicPr>
          <p:cNvPr id="5" name="Tijdelijke aanduiding voor inhoud 3" descr="plaatje RoB tool.jpg"/>
          <p:cNvPicPr>
            <a:picLocks noChangeAspect="1"/>
          </p:cNvPicPr>
          <p:nvPr/>
        </p:nvPicPr>
        <p:blipFill>
          <a:blip r:embed="rId2" cstate="print"/>
          <a:srcRect t="49799" b="-2314"/>
          <a:stretch>
            <a:fillRect/>
          </a:stretch>
        </p:blipFill>
        <p:spPr>
          <a:xfrm>
            <a:off x="107504" y="1844824"/>
            <a:ext cx="8835369" cy="417646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539552" y="638132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GB" i="1" dirty="0">
                <a:solidFill>
                  <a:schemeClr val="bg1">
                    <a:lumMod val="50000"/>
                  </a:schemeClr>
                </a:solidFill>
              </a:rPr>
              <a:t>Hooijmans et al. (2014)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BMC Medical Research Methodology 14:43</a:t>
            </a:r>
            <a:endParaRPr lang="en-GB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Radboudumc">
      <a:dk1>
        <a:srgbClr val="000000"/>
      </a:dk1>
      <a:lt1>
        <a:sysClr val="window" lastClr="FFFFFF"/>
      </a:lt1>
      <a:dk2>
        <a:srgbClr val="00AFDC"/>
      </a:dk2>
      <a:lt2>
        <a:srgbClr val="FFFFFF"/>
      </a:lt2>
      <a:accent1>
        <a:srgbClr val="006991"/>
      </a:accent1>
      <a:accent2>
        <a:srgbClr val="7FB4C8"/>
      </a:accent2>
      <a:accent3>
        <a:srgbClr val="00AFDC"/>
      </a:accent3>
      <a:accent4>
        <a:srgbClr val="7FD7ED"/>
      </a:accent4>
      <a:accent5>
        <a:srgbClr val="CCCCCC"/>
      </a:accent5>
      <a:accent6>
        <a:srgbClr val="E6E6E6"/>
      </a:accent6>
      <a:hlink>
        <a:srgbClr val="000000"/>
      </a:hlink>
      <a:folHlink>
        <a:srgbClr val="00AFDC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1185</TotalTime>
  <Words>272</Words>
  <Application>Microsoft Office PowerPoint</Application>
  <PresentationFormat>On-screen Show (4:3)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Theme</vt:lpstr>
      <vt:lpstr>RoB scores Muftuoglu et al.</vt:lpstr>
      <vt:lpstr>Risk of Bias tool (1/2)</vt:lpstr>
      <vt:lpstr>Risk of Bias tool (2/2)</vt:lpstr>
    </vt:vector>
  </TitlesOfParts>
  <Company>UMC St Radboud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study validity</dc:title>
  <dc:creator>Wever</dc:creator>
  <cp:lastModifiedBy>Wever, Kim</cp:lastModifiedBy>
  <cp:revision>115</cp:revision>
  <cp:lastPrinted>2021-09-21T19:23:56Z</cp:lastPrinted>
  <dcterms:created xsi:type="dcterms:W3CDTF">2014-01-24T15:32:56Z</dcterms:created>
  <dcterms:modified xsi:type="dcterms:W3CDTF">2022-09-23T13:49:03Z</dcterms:modified>
</cp:coreProperties>
</file>